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256" r:id="rId5"/>
    <p:sldId id="1368" r:id="rId6"/>
    <p:sldId id="265" r:id="rId7"/>
    <p:sldId id="1369" r:id="rId8"/>
    <p:sldId id="1316" r:id="rId9"/>
    <p:sldId id="1317" r:id="rId10"/>
    <p:sldId id="1272" r:id="rId11"/>
    <p:sldId id="1220" r:id="rId12"/>
    <p:sldId id="1262" r:id="rId13"/>
    <p:sldId id="1255" r:id="rId14"/>
    <p:sldId id="1367" r:id="rId15"/>
    <p:sldId id="1358" r:id="rId16"/>
    <p:sldId id="1227" r:id="rId17"/>
    <p:sldId id="1274" r:id="rId18"/>
    <p:sldId id="1359" r:id="rId19"/>
    <p:sldId id="1275" r:id="rId20"/>
    <p:sldId id="1352" r:id="rId21"/>
    <p:sldId id="1360" r:id="rId22"/>
    <p:sldId id="1353" r:id="rId23"/>
    <p:sldId id="1276" r:id="rId24"/>
    <p:sldId id="1361" r:id="rId25"/>
    <p:sldId id="1278" r:id="rId26"/>
    <p:sldId id="1263" r:id="rId27"/>
    <p:sldId id="1282" r:id="rId28"/>
    <p:sldId id="1362" r:id="rId29"/>
    <p:sldId id="1264" r:id="rId30"/>
    <p:sldId id="1363" r:id="rId31"/>
    <p:sldId id="1355" r:id="rId32"/>
    <p:sldId id="1364" r:id="rId33"/>
    <p:sldId id="1267" r:id="rId34"/>
    <p:sldId id="1365" r:id="rId35"/>
    <p:sldId id="1280" r:id="rId36"/>
    <p:sldId id="1366" r:id="rId37"/>
    <p:sldId id="1213" r:id="rId38"/>
    <p:sldId id="1311" r:id="rId39"/>
    <p:sldId id="1340" r:id="rId4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4948B6"/>
    <a:srgbClr val="8397E7"/>
    <a:srgbClr val="AFCBFD"/>
    <a:srgbClr val="93A9FF"/>
    <a:srgbClr val="86A9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B5C7F-B5BC-4133-BFCF-E2730BCCB40C}" v="36" dt="2024-04-10T23:14:20.087"/>
    <p1510:client id="{54D3E660-F6F3-B3B6-8715-D4733141ED16}" v="33" dt="2024-04-11T12:36:58.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a:solidFill>
                <a:schemeClr val="tx1"/>
              </a:solidFill>
              <a:latin typeface="Segoe UI Semibold"/>
            </a:rPr>
            <a:t>Strategic</a:t>
          </a:r>
          <a:r>
            <a:rPr lang="en-US" b="1">
              <a:solidFill>
                <a:schemeClr val="tx1"/>
              </a:solidFill>
              <a:latin typeface="Segoe UI Semibold"/>
              <a:cs typeface="Segoe UI Semibold"/>
            </a:rPr>
            <a:t> Objective 2 - "Deeper Learning"</a:t>
          </a:r>
          <a:endParaRPr lang="en-US" b="1">
            <a:solidFill>
              <a:schemeClr val="tx1"/>
            </a:solidFill>
          </a:endParaRP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a:solidFill>
                <a:schemeClr val="tx1"/>
              </a:solidFill>
              <a:latin typeface="Segoe UI Semibold"/>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a:solidFill>
                <a:schemeClr val="tx1"/>
              </a:solidFill>
            </a:rPr>
            <a:t>Develop and sustain a workforce that is </a:t>
          </a:r>
          <a:r>
            <a:rPr lang="en-US" b="1">
              <a:solidFill>
                <a:schemeClr val="tx1"/>
              </a:solidFill>
            </a:rPr>
            <a:t>diverse</a:t>
          </a:r>
          <a:r>
            <a:rPr lang="en-US">
              <a:solidFill>
                <a:schemeClr val="tx1"/>
              </a:solidFill>
            </a:rPr>
            <a:t>, </a:t>
          </a:r>
          <a:r>
            <a:rPr lang="en-US" b="1">
              <a:solidFill>
                <a:schemeClr val="tx1"/>
              </a:solidFill>
            </a:rPr>
            <a:t>culturally responsive</a:t>
          </a:r>
          <a:r>
            <a:rPr lang="en-US">
              <a:solidFill>
                <a:schemeClr val="tx1"/>
              </a:solidFill>
            </a:rPr>
            <a:t>, </a:t>
          </a:r>
          <a:r>
            <a:rPr lang="en-US" b="1">
              <a:solidFill>
                <a:schemeClr val="tx1"/>
              </a:solidFill>
            </a:rPr>
            <a:t>well-prepared</a:t>
          </a:r>
          <a:r>
            <a:rPr lang="en-US">
              <a:solidFill>
                <a:schemeClr val="tx1"/>
              </a:solidFill>
            </a:rPr>
            <a:t>, and committed to </a:t>
          </a:r>
          <a:r>
            <a:rPr lang="en-US" b="1">
              <a:solidFill>
                <a:schemeClr val="tx1"/>
              </a:solidFill>
            </a:rPr>
            <a:t>continuous improvement</a:t>
          </a:r>
          <a:r>
            <a:rPr lang="en-US">
              <a:solidFill>
                <a:schemeClr val="tx1"/>
              </a:solidFill>
            </a:rPr>
            <a:t>, so that all students have equitable access to </a:t>
          </a:r>
          <a:r>
            <a:rPr lang="en-US" b="1">
              <a:solidFill>
                <a:schemeClr val="tx1"/>
              </a:solidFill>
            </a:rPr>
            <a:t>effective educators</a:t>
          </a:r>
          <a:r>
            <a:rPr lang="en-US">
              <a:solidFill>
                <a:schemeClr val="tx1"/>
              </a:solidFill>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a:solidFill>
                <a:schemeClr val="tx1"/>
              </a:solidFill>
            </a:rPr>
            <a:t>Promote </a:t>
          </a:r>
          <a:r>
            <a:rPr lang="en-US" b="1">
              <a:solidFill>
                <a:schemeClr val="tx1"/>
              </a:solidFill>
            </a:rPr>
            <a:t>deeper learning</a:t>
          </a:r>
          <a:r>
            <a:rPr lang="en-US" b="0">
              <a:solidFill>
                <a:schemeClr val="tx1"/>
              </a:solidFill>
            </a:rPr>
            <a:t> so that </a:t>
          </a:r>
          <a:r>
            <a:rPr lang="en-US" b="1">
              <a:solidFill>
                <a:schemeClr val="tx1"/>
              </a:solidFill>
            </a:rPr>
            <a:t>all</a:t>
          </a:r>
          <a:r>
            <a:rPr lang="en-US" b="0">
              <a:solidFill>
                <a:schemeClr val="tx1"/>
              </a:solidFill>
            </a:rPr>
            <a:t> students engage in </a:t>
          </a:r>
          <a:r>
            <a:rPr lang="en-US" b="1">
              <a:solidFill>
                <a:schemeClr val="tx1"/>
              </a:solidFill>
            </a:rPr>
            <a:t>grade-level work</a:t>
          </a:r>
          <a:r>
            <a:rPr lang="en-US" b="0">
              <a:solidFill>
                <a:schemeClr val="tx1"/>
              </a:solidFill>
            </a:rPr>
            <a:t> that is </a:t>
          </a:r>
          <a:r>
            <a:rPr lang="en-US" b="1">
              <a:solidFill>
                <a:schemeClr val="tx1"/>
              </a:solidFill>
            </a:rPr>
            <a:t>real-world</a:t>
          </a:r>
          <a:r>
            <a:rPr lang="en-US" b="0">
              <a:solidFill>
                <a:schemeClr val="tx1"/>
              </a:solidFill>
            </a:rPr>
            <a:t>,</a:t>
          </a:r>
          <a:r>
            <a:rPr lang="en-US" b="1">
              <a:solidFill>
                <a:schemeClr val="tx1"/>
              </a:solidFill>
            </a:rPr>
            <a:t> relevant</a:t>
          </a:r>
          <a:r>
            <a:rPr lang="en-US" b="0">
              <a:solidFill>
                <a:schemeClr val="tx1"/>
              </a:solidFill>
            </a:rPr>
            <a:t>,</a:t>
          </a:r>
          <a:r>
            <a:rPr lang="en-US" b="1">
              <a:solidFill>
                <a:schemeClr val="tx1"/>
              </a:solidFill>
            </a:rPr>
            <a:t> </a:t>
          </a:r>
          <a:r>
            <a:rPr lang="en-US" b="0">
              <a:solidFill>
                <a:schemeClr val="tx1"/>
              </a:solidFill>
            </a:rPr>
            <a:t>and</a:t>
          </a:r>
          <a:r>
            <a:rPr lang="en-US" b="1">
              <a:solidFill>
                <a:schemeClr val="tx1"/>
              </a:solidFill>
            </a:rPr>
            <a:t> interactive</a:t>
          </a:r>
          <a:r>
            <a:rPr lang="en-US" b="0">
              <a:solidFill>
                <a:schemeClr val="tx1"/>
              </a:solidFill>
            </a:rPr>
            <a:t>.</a:t>
          </a:r>
          <a:r>
            <a:rPr lang="en-US" b="0">
              <a:solidFill>
                <a:schemeClr val="tx1"/>
              </a:solidFill>
              <a:latin typeface="Calibri Light" panose="020F0302020204030204"/>
            </a:rPr>
            <a:t> </a:t>
          </a:r>
          <a:endParaRPr lang="en-US" b="0">
            <a:solidFill>
              <a:schemeClr val="tx1"/>
            </a:solidFill>
          </a:endParaRP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solidFill>
                <a:schemeClr val="tx1"/>
              </a:solidFill>
            </a:rPr>
            <a:t>Cultivate systems to support the </a:t>
          </a:r>
          <a:r>
            <a:rPr lang="en-US" b="1">
              <a:solidFill>
                <a:schemeClr val="tx1"/>
              </a:solidFill>
            </a:rPr>
            <a:t>whole student</a:t>
          </a:r>
          <a:r>
            <a:rPr lang="en-US">
              <a:solidFill>
                <a:schemeClr val="tx1"/>
              </a:solidFill>
            </a:rPr>
            <a:t> and foster </a:t>
          </a:r>
          <a:r>
            <a:rPr lang="en-US" b="1">
              <a:solidFill>
                <a:schemeClr val="tx1"/>
              </a:solidFill>
            </a:rPr>
            <a:t>joyful</a:t>
          </a:r>
          <a:r>
            <a:rPr lang="en-US">
              <a:solidFill>
                <a:schemeClr val="tx1"/>
              </a:solidFill>
            </a:rPr>
            <a:t>,</a:t>
          </a:r>
          <a:r>
            <a:rPr lang="en-US" b="1">
              <a:solidFill>
                <a:schemeClr val="tx1"/>
              </a:solidFill>
            </a:rPr>
            <a:t> healthy</a:t>
          </a:r>
          <a:r>
            <a:rPr lang="en-US">
              <a:solidFill>
                <a:schemeClr val="tx1"/>
              </a:solidFill>
            </a:rPr>
            <a:t>,</a:t>
          </a:r>
          <a:r>
            <a:rPr lang="en-US" b="1">
              <a:solidFill>
                <a:schemeClr val="tx1"/>
              </a:solidFill>
            </a:rPr>
            <a:t> and supportive</a:t>
          </a:r>
          <a:r>
            <a:rPr lang="en-US">
              <a:solidFill>
                <a:schemeClr val="tx1"/>
              </a:solidFill>
            </a:rPr>
            <a:t> learning environments so that all students feel </a:t>
          </a:r>
          <a:r>
            <a:rPr lang="en-US" b="1">
              <a:solidFill>
                <a:schemeClr val="tx1"/>
              </a:solidFill>
            </a:rPr>
            <a:t>valued</a:t>
          </a:r>
          <a:r>
            <a:rPr lang="en-US">
              <a:solidFill>
                <a:schemeClr val="tx1"/>
              </a:solidFill>
            </a:rPr>
            <a:t>,</a:t>
          </a:r>
          <a:r>
            <a:rPr lang="en-US" b="1">
              <a:solidFill>
                <a:schemeClr val="tx1"/>
              </a:solidFill>
            </a:rPr>
            <a:t> connected</a:t>
          </a:r>
          <a:r>
            <a:rPr lang="en-US">
              <a:solidFill>
                <a:schemeClr val="tx1"/>
              </a:solidFill>
            </a:rPr>
            <a:t>, </a:t>
          </a:r>
          <a:r>
            <a:rPr lang="en-US" b="1">
              <a:solidFill>
                <a:schemeClr val="tx1"/>
              </a:solidFill>
            </a:rPr>
            <a:t>nourished</a:t>
          </a:r>
          <a:r>
            <a:rPr lang="en-US">
              <a:solidFill>
                <a:schemeClr val="tx1"/>
              </a:solidFill>
            </a:rPr>
            <a:t>, and</a:t>
          </a:r>
          <a:r>
            <a:rPr lang="en-US" b="1">
              <a:solidFill>
                <a:schemeClr val="tx1"/>
              </a:solidFill>
            </a:rPr>
            <a:t> ready to learn</a:t>
          </a:r>
          <a:r>
            <a:rPr lang="en-US" b="1">
              <a:solidFill>
                <a:schemeClr val="tx1"/>
              </a:solidFill>
              <a:latin typeface="Calibri Light" panose="020F0302020204030204"/>
            </a:rPr>
            <a:t>.</a:t>
          </a:r>
          <a:endParaRPr lang="en-US">
            <a:solidFill>
              <a:schemeClr val="tx1"/>
            </a:solidFill>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a:solidFill>
                <a:schemeClr val="tx1"/>
              </a:solidFill>
              <a:latin typeface="Segoe UI Semibold"/>
            </a:rPr>
            <a:t>Strategic</a:t>
          </a:r>
          <a:r>
            <a:rPr lang="en-US" b="1">
              <a:solidFill>
                <a:schemeClr val="tx1"/>
              </a:solidFill>
              <a:latin typeface="Segoe UI Semibold"/>
              <a:cs typeface="Segoe UI Semibold"/>
            </a:rPr>
            <a:t>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a:solidFill>
                <a:schemeClr val="tx1"/>
              </a:solidFill>
            </a:rPr>
            <a:t>Cultivate systems to support the </a:t>
          </a:r>
          <a:r>
            <a:rPr lang="en-US" sz="1900" b="1" kern="1200">
              <a:solidFill>
                <a:schemeClr val="tx1"/>
              </a:solidFill>
            </a:rPr>
            <a:t>whole student</a:t>
          </a:r>
          <a:r>
            <a:rPr lang="en-US" sz="1900" kern="1200">
              <a:solidFill>
                <a:schemeClr val="tx1"/>
              </a:solidFill>
            </a:rPr>
            <a:t> and foster </a:t>
          </a:r>
          <a:r>
            <a:rPr lang="en-US" sz="1900" b="1" kern="1200">
              <a:solidFill>
                <a:schemeClr val="tx1"/>
              </a:solidFill>
            </a:rPr>
            <a:t>joyful</a:t>
          </a:r>
          <a:r>
            <a:rPr lang="en-US" sz="1900" kern="1200">
              <a:solidFill>
                <a:schemeClr val="tx1"/>
              </a:solidFill>
            </a:rPr>
            <a:t>,</a:t>
          </a:r>
          <a:r>
            <a:rPr lang="en-US" sz="1900" b="1" kern="1200">
              <a:solidFill>
                <a:schemeClr val="tx1"/>
              </a:solidFill>
            </a:rPr>
            <a:t> healthy</a:t>
          </a:r>
          <a:r>
            <a:rPr lang="en-US" sz="1900" kern="1200">
              <a:solidFill>
                <a:schemeClr val="tx1"/>
              </a:solidFill>
            </a:rPr>
            <a:t>,</a:t>
          </a:r>
          <a:r>
            <a:rPr lang="en-US" sz="1900" b="1" kern="1200">
              <a:solidFill>
                <a:schemeClr val="tx1"/>
              </a:solidFill>
            </a:rPr>
            <a:t> and supportive</a:t>
          </a:r>
          <a:r>
            <a:rPr lang="en-US" sz="1900" kern="1200">
              <a:solidFill>
                <a:schemeClr val="tx1"/>
              </a:solidFill>
            </a:rPr>
            <a:t> learning environments so that all students feel </a:t>
          </a:r>
          <a:r>
            <a:rPr lang="en-US" sz="1900" b="1" kern="1200">
              <a:solidFill>
                <a:schemeClr val="tx1"/>
              </a:solidFill>
            </a:rPr>
            <a:t>valued</a:t>
          </a:r>
          <a:r>
            <a:rPr lang="en-US" sz="1900" kern="1200">
              <a:solidFill>
                <a:schemeClr val="tx1"/>
              </a:solidFill>
            </a:rPr>
            <a:t>,</a:t>
          </a:r>
          <a:r>
            <a:rPr lang="en-US" sz="1900" b="1" kern="1200">
              <a:solidFill>
                <a:schemeClr val="tx1"/>
              </a:solidFill>
            </a:rPr>
            <a:t> connected</a:t>
          </a:r>
          <a:r>
            <a:rPr lang="en-US" sz="1900" kern="1200">
              <a:solidFill>
                <a:schemeClr val="tx1"/>
              </a:solidFill>
            </a:rPr>
            <a:t>, </a:t>
          </a:r>
          <a:r>
            <a:rPr lang="en-US" sz="1900" b="1" kern="1200">
              <a:solidFill>
                <a:schemeClr val="tx1"/>
              </a:solidFill>
            </a:rPr>
            <a:t>nourished</a:t>
          </a:r>
          <a:r>
            <a:rPr lang="en-US" sz="1900" kern="1200">
              <a:solidFill>
                <a:schemeClr val="tx1"/>
              </a:solidFill>
            </a:rPr>
            <a:t>, and</a:t>
          </a:r>
          <a:r>
            <a:rPr lang="en-US" sz="1900" b="1" kern="1200">
              <a:solidFill>
                <a:schemeClr val="tx1"/>
              </a:solidFill>
            </a:rPr>
            <a:t> ready to learn</a:t>
          </a:r>
          <a:r>
            <a:rPr lang="en-US" sz="1900" b="1" kern="1200">
              <a:solidFill>
                <a:schemeClr val="tx1"/>
              </a:solidFill>
              <a:latin typeface="Calibri Light" panose="020F0302020204030204"/>
            </a:rPr>
            <a:t>.</a:t>
          </a:r>
          <a:endParaRPr lang="en-US" sz="1900" kern="1200">
            <a:solidFill>
              <a:schemeClr val="tx1"/>
            </a:solidFill>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tx1"/>
              </a:solidFill>
              <a:latin typeface="Segoe UI Semibold"/>
            </a:rPr>
            <a:t>Strategic</a:t>
          </a:r>
          <a:r>
            <a:rPr lang="en-US" sz="2400" b="1" kern="1200">
              <a:solidFill>
                <a:schemeClr val="tx1"/>
              </a:solidFill>
              <a:latin typeface="Segoe UI Semibold"/>
              <a:cs typeface="Segoe UI Semibold"/>
            </a:rPr>
            <a:t>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b="0" kern="1200">
              <a:solidFill>
                <a:schemeClr val="tx1"/>
              </a:solidFill>
            </a:rPr>
            <a:t>Promote </a:t>
          </a:r>
          <a:r>
            <a:rPr lang="en-US" sz="1900" b="1" kern="1200">
              <a:solidFill>
                <a:schemeClr val="tx1"/>
              </a:solidFill>
            </a:rPr>
            <a:t>deeper learning</a:t>
          </a:r>
          <a:r>
            <a:rPr lang="en-US" sz="1900" b="0" kern="1200">
              <a:solidFill>
                <a:schemeClr val="tx1"/>
              </a:solidFill>
            </a:rPr>
            <a:t> so that </a:t>
          </a:r>
          <a:r>
            <a:rPr lang="en-US" sz="1900" b="1" kern="1200">
              <a:solidFill>
                <a:schemeClr val="tx1"/>
              </a:solidFill>
            </a:rPr>
            <a:t>all</a:t>
          </a:r>
          <a:r>
            <a:rPr lang="en-US" sz="1900" b="0" kern="1200">
              <a:solidFill>
                <a:schemeClr val="tx1"/>
              </a:solidFill>
            </a:rPr>
            <a:t> students engage in </a:t>
          </a:r>
          <a:r>
            <a:rPr lang="en-US" sz="1900" b="1" kern="1200">
              <a:solidFill>
                <a:schemeClr val="tx1"/>
              </a:solidFill>
            </a:rPr>
            <a:t>grade-level work</a:t>
          </a:r>
          <a:r>
            <a:rPr lang="en-US" sz="1900" b="0" kern="1200">
              <a:solidFill>
                <a:schemeClr val="tx1"/>
              </a:solidFill>
            </a:rPr>
            <a:t> that is </a:t>
          </a:r>
          <a:r>
            <a:rPr lang="en-US" sz="1900" b="1" kern="1200">
              <a:solidFill>
                <a:schemeClr val="tx1"/>
              </a:solidFill>
            </a:rPr>
            <a:t>real-world</a:t>
          </a:r>
          <a:r>
            <a:rPr lang="en-US" sz="1900" b="0" kern="1200">
              <a:solidFill>
                <a:schemeClr val="tx1"/>
              </a:solidFill>
            </a:rPr>
            <a:t>,</a:t>
          </a:r>
          <a:r>
            <a:rPr lang="en-US" sz="1900" b="1" kern="1200">
              <a:solidFill>
                <a:schemeClr val="tx1"/>
              </a:solidFill>
            </a:rPr>
            <a:t> relevant</a:t>
          </a:r>
          <a:r>
            <a:rPr lang="en-US" sz="1900" b="0" kern="1200">
              <a:solidFill>
                <a:schemeClr val="tx1"/>
              </a:solidFill>
            </a:rPr>
            <a:t>,</a:t>
          </a:r>
          <a:r>
            <a:rPr lang="en-US" sz="1900" b="1" kern="1200">
              <a:solidFill>
                <a:schemeClr val="tx1"/>
              </a:solidFill>
            </a:rPr>
            <a:t> </a:t>
          </a:r>
          <a:r>
            <a:rPr lang="en-US" sz="1900" b="0" kern="1200">
              <a:solidFill>
                <a:schemeClr val="tx1"/>
              </a:solidFill>
            </a:rPr>
            <a:t>and</a:t>
          </a:r>
          <a:r>
            <a:rPr lang="en-US" sz="1900" b="1" kern="1200">
              <a:solidFill>
                <a:schemeClr val="tx1"/>
              </a:solidFill>
            </a:rPr>
            <a:t> interactive</a:t>
          </a:r>
          <a:r>
            <a:rPr lang="en-US" sz="1900" b="0" kern="1200">
              <a:solidFill>
                <a:schemeClr val="tx1"/>
              </a:solidFill>
            </a:rPr>
            <a:t>.</a:t>
          </a:r>
          <a:r>
            <a:rPr lang="en-US" sz="1900" b="0" kern="1200">
              <a:solidFill>
                <a:schemeClr val="tx1"/>
              </a:solidFill>
              <a:latin typeface="Calibri Light" panose="020F0302020204030204"/>
            </a:rPr>
            <a:t> </a:t>
          </a:r>
          <a:endParaRPr lang="en-US" sz="1900" b="0" kern="1200">
            <a:solidFill>
              <a:schemeClr val="tx1"/>
            </a:solidFill>
          </a:endParaRP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tx1"/>
              </a:solidFill>
              <a:latin typeface="Segoe UI Semibold"/>
            </a:rPr>
            <a:t>Strategic</a:t>
          </a:r>
          <a:r>
            <a:rPr lang="en-US" sz="2400" b="1" kern="1200">
              <a:solidFill>
                <a:schemeClr val="tx1"/>
              </a:solidFill>
              <a:latin typeface="Segoe UI Semibold"/>
              <a:cs typeface="Segoe UI Semibold"/>
            </a:rPr>
            <a:t> Objective 2 - "Deeper Learning"</a:t>
          </a:r>
          <a:endParaRPr lang="en-US" sz="2400" b="1" kern="1200">
            <a:solidFill>
              <a:schemeClr val="tx1"/>
            </a:solidFill>
          </a:endParaRP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solidFill>
                <a:schemeClr val="tx1"/>
              </a:solidFill>
            </a:rPr>
            <a:t>Develop and sustain a workforce that is </a:t>
          </a:r>
          <a:r>
            <a:rPr lang="en-US" sz="1900" b="1" kern="1200">
              <a:solidFill>
                <a:schemeClr val="tx1"/>
              </a:solidFill>
            </a:rPr>
            <a:t>diverse</a:t>
          </a:r>
          <a:r>
            <a:rPr lang="en-US" sz="1900" kern="1200">
              <a:solidFill>
                <a:schemeClr val="tx1"/>
              </a:solidFill>
            </a:rPr>
            <a:t>, </a:t>
          </a:r>
          <a:r>
            <a:rPr lang="en-US" sz="1900" b="1" kern="1200">
              <a:solidFill>
                <a:schemeClr val="tx1"/>
              </a:solidFill>
            </a:rPr>
            <a:t>culturally responsive</a:t>
          </a:r>
          <a:r>
            <a:rPr lang="en-US" sz="1900" kern="1200">
              <a:solidFill>
                <a:schemeClr val="tx1"/>
              </a:solidFill>
            </a:rPr>
            <a:t>, </a:t>
          </a:r>
          <a:r>
            <a:rPr lang="en-US" sz="1900" b="1" kern="1200">
              <a:solidFill>
                <a:schemeClr val="tx1"/>
              </a:solidFill>
            </a:rPr>
            <a:t>well-prepared</a:t>
          </a:r>
          <a:r>
            <a:rPr lang="en-US" sz="1900" kern="1200">
              <a:solidFill>
                <a:schemeClr val="tx1"/>
              </a:solidFill>
            </a:rPr>
            <a:t>, and committed to </a:t>
          </a:r>
          <a:r>
            <a:rPr lang="en-US" sz="1900" b="1" kern="1200">
              <a:solidFill>
                <a:schemeClr val="tx1"/>
              </a:solidFill>
            </a:rPr>
            <a:t>continuous improvement</a:t>
          </a:r>
          <a:r>
            <a:rPr lang="en-US" sz="1900" kern="1200">
              <a:solidFill>
                <a:schemeClr val="tx1"/>
              </a:solidFill>
            </a:rPr>
            <a:t>, so that all students have equitable access to </a:t>
          </a:r>
          <a:r>
            <a:rPr lang="en-US" sz="1900" b="1" kern="1200">
              <a:solidFill>
                <a:schemeClr val="tx1"/>
              </a:solidFill>
            </a:rPr>
            <a:t>effective educators</a:t>
          </a:r>
          <a:r>
            <a:rPr lang="en-US" sz="1900" kern="1200">
              <a:solidFill>
                <a:schemeClr val="tx1"/>
              </a:solidFill>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tx1"/>
              </a:solidFill>
              <a:latin typeface="Segoe UI Semibold"/>
            </a:rPr>
            <a:t>Strategic Objective 3 - "Diverse and Effective Workforce"</a:t>
          </a:r>
        </a:p>
      </dsp:txBody>
      <dsp:txXfrm>
        <a:off x="64430" y="2838126"/>
        <a:ext cx="4059330" cy="1190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77739" cy="471054"/>
          </a:xfrm>
          <a:prstGeom prst="rect">
            <a:avLst/>
          </a:prstGeom>
        </p:spPr>
        <p:txBody>
          <a:bodyPr vert="horz" lIns="94218" tIns="47108" rIns="94218" bIns="47108"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4023093" y="0"/>
            <a:ext cx="3077739" cy="471054"/>
          </a:xfrm>
          <a:prstGeom prst="rect">
            <a:avLst/>
          </a:prstGeom>
        </p:spPr>
        <p:txBody>
          <a:bodyPr vert="horz" lIns="94218" tIns="47108" rIns="94218" bIns="47108" rtlCol="0"/>
          <a:lstStyle>
            <a:lvl1pPr algn="r">
              <a:defRPr sz="1200"/>
            </a:lvl1pPr>
          </a:lstStyle>
          <a:p>
            <a:fld id="{0211163C-EE2E-7546-90F8-CF22AAE91DD9}" type="datetimeFigureOut">
              <a:rPr lang="en-US" smtClean="0"/>
              <a:t>4/17/2024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917423"/>
            <a:ext cx="3077739" cy="471053"/>
          </a:xfrm>
          <a:prstGeom prst="rect">
            <a:avLst/>
          </a:prstGeom>
        </p:spPr>
        <p:txBody>
          <a:bodyPr vert="horz" lIns="94218" tIns="47108" rIns="94218" bIns="4710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4023093" y="8917423"/>
            <a:ext cx="3077739" cy="471053"/>
          </a:xfrm>
          <a:prstGeom prst="rect">
            <a:avLst/>
          </a:prstGeom>
        </p:spPr>
        <p:txBody>
          <a:bodyPr vert="horz" lIns="94218" tIns="47108" rIns="94218" bIns="47108"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8" tIns="47108" rIns="94218" bIns="47108"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18" tIns="47108" rIns="94218" bIns="47108" rtlCol="0"/>
          <a:lstStyle>
            <a:lvl1pPr algn="r">
              <a:defRPr sz="1200"/>
            </a:lvl1pPr>
          </a:lstStyle>
          <a:p>
            <a:fld id="{8A251491-C050-C142-BE35-A9B9D73644B3}" type="datetimeFigureOut">
              <a:rPr lang="en-US" smtClean="0"/>
              <a:t>4/17/2024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8" rIns="94218" bIns="47108"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8" rIns="94218" bIns="47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18" tIns="47108" rIns="94218" bIns="47108"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18" tIns="47108" rIns="94218" bIns="47108"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tabLst>
                <a:tab pos="235543" algn="l"/>
              </a:tabLst>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20572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220031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151296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170">
              <a:buFont typeface="Arial" panose="020B0604020202020204" pitchFamily="34" charset="0"/>
              <a:buNone/>
              <a:defRP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66376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160631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694362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934303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3129681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542718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427796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10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239918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213511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100">
              <a:latin typeface=""/>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71789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3021067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100">
              <a:latin typeface=""/>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155470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8"/>
              </a:spcBef>
              <a:spcAft>
                <a:spcPts val="618"/>
              </a:spcAft>
            </a:pPr>
            <a:endParaRPr lang="en-US" sz="1100" b="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459575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000"/>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45829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endParaRPr lang="en-US" sz="1000">
              <a:latin typeface=""/>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3102211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000"/>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999247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000"/>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1829595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latin typeface=""/>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a:p>
        </p:txBody>
      </p:sp>
    </p:spTree>
    <p:extLst>
      <p:ext uri="{BB962C8B-B14F-4D97-AF65-F5344CB8AC3E}">
        <p14:creationId xmlns:p14="http://schemas.microsoft.com/office/powerpoint/2010/main" val="1124241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376798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22555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100">
              <a:latin typeface=""/>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1766578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100"/>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3907479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latin typeface=""/>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2911487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170">
              <a:defRPr/>
            </a:pPr>
            <a:endParaRPr lang="en-US" sz="1100">
              <a:latin typeface=""/>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3734358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511501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lnSpc>
                <a:spcPct val="125000"/>
              </a:lnSpc>
              <a:defRPr/>
            </a:pPr>
            <a:endParaRPr lang="en-US" sz="1100"/>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3257533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405271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70846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031">
              <a:defRPr/>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153027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17149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072">
              <a:defRPr/>
            </a:pP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47677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69274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072">
              <a:lnSpc>
                <a:spcPct val="107000"/>
              </a:lnSpc>
              <a:defRPr/>
            </a:pPr>
            <a:endParaRPr lang="en-US" sz="11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7873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hyperlink" Target="http://mcas.pearsonsupport.com/released-items/ela/"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www.doe.mass.edu/mcas/tdd/ela.html?section=rubrics" TargetMode="External"/><Relationship Id="rId7" Type="http://schemas.openxmlformats.org/officeDocument/2006/relationships/hyperlink" Target="https://www.doe.mass.edu/mcas/tdd/ela.html?section=othe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doe.mass.edu/mcas/tdd/ela.html?section=testdesign" TargetMode="External"/><Relationship Id="rId5" Type="http://schemas.openxmlformats.org/officeDocument/2006/relationships/hyperlink" Target="http://mcas.pearsonsupport.com/released-items/ela/" TargetMode="External"/><Relationship Id="rId4" Type="http://schemas.openxmlformats.org/officeDocument/2006/relationships/hyperlink" Target="https://www.doe.mass.edu/mcas/student/default.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mcasservicecenter.com/" TargetMode="External"/><Relationship Id="rId4" Type="http://schemas.openxmlformats.org/officeDocument/2006/relationships/hyperlink" Target="mailto:mcas@mass.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oe.mass.edu/mcas/tdd/ela.html?section=othe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a:t>2024</a:t>
            </a:r>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ABC4D94E-A9AA-62DE-5E4F-A297B528F86F}"/>
                  </a:ext>
                </a:extLst>
              </p:cNvPr>
              <p:cNvSpPr>
                <a:spLocks noGrp="1"/>
              </p:cNvSpPr>
              <p:nvPr>
                <p:ph type="ctrTitle"/>
              </p:nvPr>
            </p:nvSpPr>
            <p:spPr>
              <a:xfrm>
                <a:off x="-257908" y="1101968"/>
                <a:ext cx="12449908" cy="1756591"/>
              </a:xfrm>
            </p:spPr>
            <p:txBody>
              <a:bodyPr>
                <a:normAutofit fontScale="90000"/>
              </a:bodyPr>
              <a:lstStyle/>
              <a:p>
                <a:pPr marL="0" marR="0" algn="ctr" fontAlgn="base">
                  <a:spcBef>
                    <a:spcPts val="0"/>
                  </a:spcBef>
                  <a:spcAft>
                    <a:spcPts val="0"/>
                  </a:spcAft>
                </a:pPr>
                <a:br>
                  <a:rPr lang="en-US"/>
                </a:br>
                <a:r>
                  <a:rPr lang="en-US"/>
                  <a:t>MCAS ELA Elementary Session: </a:t>
                </a:r>
                <a:br>
                  <a:rPr lang="en-US"/>
                </a:br>
                <a:r>
                  <a:rPr lang="en-US"/>
                  <a:t>Grades 3</a:t>
                </a:r>
                <a14:m>
                  <m:oMath xmlns:m="http://schemas.openxmlformats.org/officeDocument/2006/math">
                    <m:r>
                      <a:rPr lang="en-US" i="1" dirty="0" smtClean="0">
                        <a:latin typeface="Cambria Math" panose="02040503050406030204" pitchFamily="18" charset="0"/>
                      </a:rPr>
                      <m:t>–</m:t>
                    </m:r>
                  </m:oMath>
                </a14:m>
                <a:r>
                  <a:rPr lang="en-US"/>
                  <a:t>4 </a:t>
                </a:r>
                <a:br>
                  <a:rPr lang="en-US"/>
                </a:br>
                <a:r>
                  <a:rPr lang="en-US"/>
                  <a:t>Constructed Responses</a:t>
                </a:r>
              </a:p>
            </p:txBody>
          </p:sp>
        </mc:Choice>
        <mc:Fallback xmlns="">
          <p:sp>
            <p:nvSpPr>
              <p:cNvPr id="4" name="Title 1">
                <a:extLst>
                  <a:ext uri="{FF2B5EF4-FFF2-40B4-BE49-F238E27FC236}">
                    <a16:creationId xmlns:a16="http://schemas.microsoft.com/office/drawing/2014/main" id="{ABC4D94E-A9AA-62DE-5E4F-A297B528F86F}"/>
                  </a:ext>
                </a:extLst>
              </p:cNvPr>
              <p:cNvSpPr>
                <a:spLocks noGrp="1" noRot="1" noChangeAspect="1" noMove="1" noResize="1" noEditPoints="1" noAdjustHandles="1" noChangeArrowheads="1" noChangeShapeType="1" noTextEdit="1"/>
              </p:cNvSpPr>
              <p:nvPr>
                <p:ph type="ctrTitle"/>
              </p:nvPr>
            </p:nvSpPr>
            <p:spPr>
              <a:xfrm>
                <a:off x="-257908" y="1101968"/>
                <a:ext cx="12449908" cy="1756591"/>
              </a:xfrm>
              <a:blipFill>
                <a:blip r:embed="rId5"/>
                <a:stretch>
                  <a:fillRect t="-59028" b="-23264"/>
                </a:stretch>
              </a:blipFill>
            </p:spPr>
            <p:txBody>
              <a:bodyPr/>
              <a:lstStyle/>
              <a:p>
                <a:r>
                  <a:rPr lang="en-US">
                    <a:noFill/>
                  </a:rPr>
                  <a:t> </a:t>
                </a:r>
              </a:p>
            </p:txBody>
          </p:sp>
        </mc:Fallback>
      </mc:AlternateContent>
    </p:spTree>
    <p:extLst>
      <p:ext uri="{BB962C8B-B14F-4D97-AF65-F5344CB8AC3E}">
        <p14:creationId xmlns:p14="http://schemas.microsoft.com/office/powerpoint/2010/main" val="3472057045"/>
      </p:ext>
    </p:extLst>
  </p:cSld>
  <p:clrMapOvr>
    <a:masterClrMapping/>
  </p:clrMapOvr>
  <mc:AlternateContent xmlns:mc="http://schemas.openxmlformats.org/markup-compatibility/2006" xmlns:p14="http://schemas.microsoft.com/office/powerpoint/2010/main">
    <mc:Choice Requires="p14">
      <p:transition spd="slow" p14:dur="2000" advTm="41300"/>
    </mc:Choice>
    <mc:Fallback xmlns="">
      <p:transition spd="slow" advTm="413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2022 Grade 4 Released Question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00229" y="1161111"/>
            <a:ext cx="10377855" cy="4747845"/>
          </a:xfrm>
        </p:spPr>
        <p:txBody>
          <a:bodyPr>
            <a:normAutofit/>
          </a:bodyPr>
          <a:lstStyle/>
          <a:p>
            <a:pPr algn="l"/>
            <a:endParaRPr lang="en-US"/>
          </a:p>
          <a:p>
            <a:pPr algn="l"/>
            <a:r>
              <a:rPr lang="en-US"/>
              <a:t>Passage: Home Address: ISS International Space Station</a:t>
            </a:r>
          </a:p>
          <a:p>
            <a:endParaRPr lang="en-US"/>
          </a:p>
        </p:txBody>
      </p:sp>
      <p:pic>
        <p:nvPicPr>
          <p:cNvPr id="8" name="Picture 7" descr="Based on the passage, write a paragraph that explains why teamwork is important on the International Space Station. Support your response with important details from the passage.">
            <a:extLst>
              <a:ext uri="{FF2B5EF4-FFF2-40B4-BE49-F238E27FC236}">
                <a16:creationId xmlns:a16="http://schemas.microsoft.com/office/drawing/2014/main" id="{CA8BD6DD-8E22-D3AD-8847-89AF36C42FA0}"/>
              </a:ext>
            </a:extLst>
          </p:cNvPr>
          <p:cNvPicPr>
            <a:picLocks noChangeAspect="1"/>
          </p:cNvPicPr>
          <p:nvPr/>
        </p:nvPicPr>
        <p:blipFill rotWithShape="1">
          <a:blip r:embed="rId4"/>
          <a:srcRect l="1078"/>
          <a:stretch/>
        </p:blipFill>
        <p:spPr>
          <a:xfrm>
            <a:off x="1078521" y="2650514"/>
            <a:ext cx="10048748" cy="1556971"/>
          </a:xfrm>
          <a:prstGeom prst="rect">
            <a:avLst/>
          </a:prstGeom>
        </p:spPr>
      </p:pic>
      <p:sp>
        <p:nvSpPr>
          <p:cNvPr id="9" name="TextBox 8">
            <a:extLst>
              <a:ext uri="{FF2B5EF4-FFF2-40B4-BE49-F238E27FC236}">
                <a16:creationId xmlns:a16="http://schemas.microsoft.com/office/drawing/2014/main" id="{CA4BE2D5-D187-ECD3-38DD-DBDFA5BDB82C}"/>
              </a:ext>
            </a:extLst>
          </p:cNvPr>
          <p:cNvSpPr txBox="1"/>
          <p:nvPr/>
        </p:nvSpPr>
        <p:spPr>
          <a:xfrm>
            <a:off x="3151436" y="5908956"/>
            <a:ext cx="9040564" cy="369332"/>
          </a:xfrm>
          <a:prstGeom prst="rect">
            <a:avLst/>
          </a:prstGeom>
          <a:noFill/>
        </p:spPr>
        <p:txBody>
          <a:bodyPr wrap="square" rtlCol="0">
            <a:spAutoFit/>
          </a:bodyPr>
          <a:lstStyle/>
          <a:p>
            <a:r>
              <a:rPr lang="en-US"/>
              <a:t>Passage and question can be found at </a:t>
            </a:r>
            <a:r>
              <a:rPr lang="en-US">
                <a:hlinkClick r:id="rId5"/>
              </a:rPr>
              <a:t>http://mcas.pearsonsupport.com/released-items/ela/</a:t>
            </a:r>
            <a:r>
              <a:rPr lang="en-US"/>
              <a:t> </a:t>
            </a:r>
          </a:p>
        </p:txBody>
      </p:sp>
      <p:sp>
        <p:nvSpPr>
          <p:cNvPr id="6" name="Oval 5" descr="oval around &quot;write a paragraph&quot;">
            <a:extLst>
              <a:ext uri="{FF2B5EF4-FFF2-40B4-BE49-F238E27FC236}">
                <a16:creationId xmlns:a16="http://schemas.microsoft.com/office/drawing/2014/main" id="{0ECA3E53-9330-C71A-6642-9C56940277F9}"/>
              </a:ext>
            </a:extLst>
          </p:cNvPr>
          <p:cNvSpPr/>
          <p:nvPr/>
        </p:nvSpPr>
        <p:spPr>
          <a:xfrm>
            <a:off x="4331847" y="2702137"/>
            <a:ext cx="2477326" cy="508197"/>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descr="&quot;explains why teamwork is&quot; is underlined">
            <a:extLst>
              <a:ext uri="{FF2B5EF4-FFF2-40B4-BE49-F238E27FC236}">
                <a16:creationId xmlns:a16="http://schemas.microsoft.com/office/drawing/2014/main" id="{9E2D4DB9-7160-9E2E-288F-CD811C4BD53B}"/>
              </a:ext>
            </a:extLst>
          </p:cNvPr>
          <p:cNvCxnSpPr>
            <a:cxnSpLocks/>
          </p:cNvCxnSpPr>
          <p:nvPr/>
        </p:nvCxnSpPr>
        <p:spPr>
          <a:xfrm>
            <a:off x="7464164" y="3118890"/>
            <a:ext cx="3434745"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quot;important on the International Space Station&quot; is underlined">
            <a:extLst>
              <a:ext uri="{FF2B5EF4-FFF2-40B4-BE49-F238E27FC236}">
                <a16:creationId xmlns:a16="http://schemas.microsoft.com/office/drawing/2014/main" id="{341D5620-C4E1-AE31-D6A4-045C826F4F58}"/>
              </a:ext>
            </a:extLst>
          </p:cNvPr>
          <p:cNvCxnSpPr>
            <a:cxnSpLocks/>
          </p:cNvCxnSpPr>
          <p:nvPr/>
        </p:nvCxnSpPr>
        <p:spPr>
          <a:xfrm>
            <a:off x="1225001" y="3613035"/>
            <a:ext cx="5766926"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descr="&quot;passage&quot; is highlighted">
            <a:extLst>
              <a:ext uri="{FF2B5EF4-FFF2-40B4-BE49-F238E27FC236}">
                <a16:creationId xmlns:a16="http://schemas.microsoft.com/office/drawing/2014/main" id="{C96DDED0-3639-E6C8-C864-7A439D522B18}"/>
              </a:ext>
            </a:extLst>
          </p:cNvPr>
          <p:cNvSpPr/>
          <p:nvPr/>
        </p:nvSpPr>
        <p:spPr>
          <a:xfrm>
            <a:off x="2986223" y="2799909"/>
            <a:ext cx="1220000" cy="331866"/>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passage&quot; is highlighted">
            <a:extLst>
              <a:ext uri="{FF2B5EF4-FFF2-40B4-BE49-F238E27FC236}">
                <a16:creationId xmlns:a16="http://schemas.microsoft.com/office/drawing/2014/main" id="{10F5948B-8102-DFAD-81AE-811D3E0D437E}"/>
              </a:ext>
            </a:extLst>
          </p:cNvPr>
          <p:cNvSpPr/>
          <p:nvPr/>
        </p:nvSpPr>
        <p:spPr>
          <a:xfrm>
            <a:off x="4734488" y="3710665"/>
            <a:ext cx="1220000" cy="331866"/>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descr="oval around &quot;important details&quot;">
            <a:extLst>
              <a:ext uri="{FF2B5EF4-FFF2-40B4-BE49-F238E27FC236}">
                <a16:creationId xmlns:a16="http://schemas.microsoft.com/office/drawing/2014/main" id="{B2959BA7-2F7F-A523-DDF5-F59D6C54E3D4}"/>
              </a:ext>
            </a:extLst>
          </p:cNvPr>
          <p:cNvSpPr/>
          <p:nvPr/>
        </p:nvSpPr>
        <p:spPr>
          <a:xfrm>
            <a:off x="1118897" y="3636742"/>
            <a:ext cx="2477326" cy="508197"/>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5984169"/>
      </p:ext>
    </p:extLst>
  </p:cSld>
  <p:clrMapOvr>
    <a:masterClrMapping/>
  </p:clrMapOvr>
  <mc:AlternateContent xmlns:mc="http://schemas.openxmlformats.org/markup-compatibility/2006" xmlns:p14="http://schemas.microsoft.com/office/powerpoint/2010/main">
    <mc:Choice Requires="p14">
      <p:transition spd="slow" p14:dur="2000" advTm="145261"/>
    </mc:Choice>
    <mc:Fallback xmlns="">
      <p:transition spd="slow" advTm="1452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5FDD013-9CCF-3B82-7661-3630C9C21C2D}"/>
              </a:ext>
            </a:extLst>
          </p:cNvPr>
          <p:cNvGraphicFramePr>
            <a:graphicFrameLocks noGrp="1"/>
          </p:cNvGraphicFramePr>
          <p:nvPr>
            <p:extLst>
              <p:ext uri="{D42A27DB-BD31-4B8C-83A1-F6EECF244321}">
                <p14:modId xmlns:p14="http://schemas.microsoft.com/office/powerpoint/2010/main" val="3520861090"/>
              </p:ext>
            </p:extLst>
          </p:nvPr>
        </p:nvGraphicFramePr>
        <p:xfrm>
          <a:off x="976411" y="1657010"/>
          <a:ext cx="9409535" cy="3199670"/>
        </p:xfrm>
        <a:graphic>
          <a:graphicData uri="http://schemas.openxmlformats.org/drawingml/2006/table">
            <a:tbl>
              <a:tblPr firstRow="1" firstCol="1" bandRow="1">
                <a:tableStyleId>{5C22544A-7EE6-4342-B048-85BDC9FD1C3A}</a:tableStyleId>
              </a:tblPr>
              <a:tblGrid>
                <a:gridCol w="1698550">
                  <a:extLst>
                    <a:ext uri="{9D8B030D-6E8A-4147-A177-3AD203B41FA5}">
                      <a16:colId xmlns:a16="http://schemas.microsoft.com/office/drawing/2014/main" val="2955898741"/>
                    </a:ext>
                  </a:extLst>
                </a:gridCol>
                <a:gridCol w="7710985">
                  <a:extLst>
                    <a:ext uri="{9D8B030D-6E8A-4147-A177-3AD203B41FA5}">
                      <a16:colId xmlns:a16="http://schemas.microsoft.com/office/drawing/2014/main" val="821841340"/>
                    </a:ext>
                  </a:extLst>
                </a:gridCol>
              </a:tblGrid>
              <a:tr h="403801">
                <a:tc>
                  <a:txBody>
                    <a:bodyPr/>
                    <a:lstStyle/>
                    <a:p>
                      <a:pPr marL="0" marR="0" algn="l">
                        <a:lnSpc>
                          <a:spcPct val="115000"/>
                        </a:lnSpc>
                        <a:spcBef>
                          <a:spcPts val="0"/>
                        </a:spcBef>
                        <a:spcAft>
                          <a:spcPts val="0"/>
                        </a:spcAft>
                      </a:pPr>
                      <a:r>
                        <a:rPr lang="en-US" sz="2400">
                          <a:effectLst/>
                        </a:rPr>
                        <a:t>Score Point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tc>
                  <a:txBody>
                    <a:bodyPr/>
                    <a:lstStyle/>
                    <a:p>
                      <a:pPr marL="0" marR="0" algn="l">
                        <a:lnSpc>
                          <a:spcPct val="115000"/>
                        </a:lnSpc>
                        <a:spcBef>
                          <a:spcPts val="0"/>
                        </a:spcBef>
                        <a:spcAft>
                          <a:spcPts val="0"/>
                        </a:spcAft>
                      </a:pPr>
                      <a:r>
                        <a:rPr lang="en-US" sz="2400">
                          <a:effectLst/>
                        </a:rPr>
                        <a:t>Description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73296118"/>
                  </a:ext>
                </a:extLst>
              </a:tr>
              <a:tr h="652101">
                <a:tc>
                  <a:txBody>
                    <a:bodyPr/>
                    <a:lstStyle/>
                    <a:p>
                      <a:pPr marL="0" marR="0" algn="ctr">
                        <a:lnSpc>
                          <a:spcPct val="115000"/>
                        </a:lnSpc>
                        <a:spcBef>
                          <a:spcPts val="0"/>
                        </a:spcBef>
                        <a:spcAft>
                          <a:spcPts val="0"/>
                        </a:spcAft>
                      </a:pPr>
                      <a:r>
                        <a:rPr lang="en-US" sz="35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a:t>
                      </a:r>
                      <a:r>
                        <a:rPr lang="en-US" sz="2000" b="0">
                          <a:effectLst/>
                        </a:rPr>
                        <a:t>full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b="0">
                          <a:effectLst/>
                        </a:rPr>
                        <a:t>Includes important and specific </a:t>
                      </a:r>
                      <a:r>
                        <a:rPr lang="en-US" sz="2000">
                          <a:effectLst/>
                        </a:rPr>
                        <a:t>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99492396"/>
                  </a:ext>
                </a:extLst>
              </a:tr>
              <a:tr h="652101">
                <a:tc>
                  <a:txBody>
                    <a:bodyPr/>
                    <a:lstStyle/>
                    <a:p>
                      <a:pPr marL="0" marR="0" algn="ctr">
                        <a:lnSpc>
                          <a:spcPct val="115000"/>
                        </a:lnSpc>
                        <a:spcBef>
                          <a:spcPts val="0"/>
                        </a:spcBef>
                        <a:spcAft>
                          <a:spcPts val="0"/>
                        </a:spcAft>
                      </a:pPr>
                      <a:r>
                        <a:rPr lang="en-US" sz="35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partial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some important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42365872"/>
                  </a:ext>
                </a:extLst>
              </a:tr>
              <a:tr h="754471">
                <a:tc>
                  <a:txBody>
                    <a:bodyPr/>
                    <a:lstStyle/>
                    <a:p>
                      <a:pPr marL="0" marR="0" algn="ctr">
                        <a:lnSpc>
                          <a:spcPct val="115000"/>
                        </a:lnSpc>
                        <a:spcBef>
                          <a:spcPts val="0"/>
                        </a:spcBef>
                        <a:spcAft>
                          <a:spcPts val="0"/>
                        </a:spcAft>
                      </a:pPr>
                      <a:r>
                        <a:rPr lang="en-US" sz="35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minimal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little or no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25492442"/>
                  </a:ext>
                </a:extLst>
              </a:tr>
              <a:tr h="652101">
                <a:tc>
                  <a:txBody>
                    <a:bodyPr/>
                    <a:lstStyle/>
                    <a:p>
                      <a:pPr marL="0" marR="0" algn="ctr">
                        <a:lnSpc>
                          <a:spcPct val="115000"/>
                        </a:lnSpc>
                        <a:spcBef>
                          <a:spcPts val="0"/>
                        </a:spcBef>
                        <a:spcAft>
                          <a:spcPts val="0"/>
                        </a:spcAft>
                      </a:pPr>
                      <a:r>
                        <a:rPr lang="en-US" sz="35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no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insufficient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907179273"/>
                  </a:ext>
                </a:extLst>
              </a:tr>
            </a:tbl>
          </a:graphicData>
        </a:graphic>
      </p:graphicFrame>
      <p:sp>
        <p:nvSpPr>
          <p:cNvPr id="9" name="Rectangle 1">
            <a:extLst>
              <a:ext uri="{FF2B5EF4-FFF2-40B4-BE49-F238E27FC236}">
                <a16:creationId xmlns:a16="http://schemas.microsoft.com/office/drawing/2014/main" id="{7DF86FA9-319C-4EE7-9EB1-10A19D8E9BA5}"/>
              </a:ext>
              <a:ext uri="{C183D7F6-B498-43B3-948B-1728B52AA6E4}">
                <adec:decorative xmlns:adec="http://schemas.microsoft.com/office/drawing/2017/decorative" val="1"/>
              </a:ext>
            </a:extLst>
          </p:cNvPr>
          <p:cNvSpPr>
            <a:spLocks noChangeArrowheads="1"/>
          </p:cNvSpPr>
          <p:nvPr/>
        </p:nvSpPr>
        <p:spPr bwMode="auto">
          <a:xfrm>
            <a:off x="2587483" y="1954827"/>
            <a:ext cx="99957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Title 1">
            <a:extLst>
              <a:ext uri="{FF2B5EF4-FFF2-40B4-BE49-F238E27FC236}">
                <a16:creationId xmlns:a16="http://schemas.microsoft.com/office/drawing/2014/main" id="{CB67D53A-C102-80A5-8FFA-59638E4D00BE}"/>
              </a:ext>
            </a:extLst>
          </p:cNvPr>
          <p:cNvSpPr txBox="1">
            <a:spLocks/>
          </p:cNvSpPr>
          <p:nvPr/>
        </p:nvSpPr>
        <p:spPr>
          <a:xfrm>
            <a:off x="185985" y="288344"/>
            <a:ext cx="10990385" cy="80085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Constructed Response Scoring Guide			</a:t>
            </a:r>
          </a:p>
        </p:txBody>
      </p:sp>
    </p:spTree>
    <p:extLst>
      <p:ext uri="{BB962C8B-B14F-4D97-AF65-F5344CB8AC3E}">
        <p14:creationId xmlns:p14="http://schemas.microsoft.com/office/powerpoint/2010/main" val="730855680"/>
      </p:ext>
    </p:extLst>
  </p:cSld>
  <p:clrMapOvr>
    <a:masterClrMapping/>
  </p:clrMapOvr>
  <mc:AlternateContent xmlns:mc="http://schemas.openxmlformats.org/markup-compatibility/2006" xmlns:p14="http://schemas.microsoft.com/office/powerpoint/2010/main">
    <mc:Choice Requires="p14">
      <p:transition spd="slow" p14:dur="2000" advTm="52858"/>
    </mc:Choice>
    <mc:Fallback xmlns="">
      <p:transition spd="slow" advTm="5285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5FDD013-9CCF-3B82-7661-3630C9C21C2D}"/>
              </a:ext>
            </a:extLst>
          </p:cNvPr>
          <p:cNvGraphicFramePr>
            <a:graphicFrameLocks noGrp="1"/>
          </p:cNvGraphicFramePr>
          <p:nvPr>
            <p:extLst>
              <p:ext uri="{D42A27DB-BD31-4B8C-83A1-F6EECF244321}">
                <p14:modId xmlns:p14="http://schemas.microsoft.com/office/powerpoint/2010/main" val="1543387905"/>
              </p:ext>
            </p:extLst>
          </p:nvPr>
        </p:nvGraphicFramePr>
        <p:xfrm>
          <a:off x="976411" y="1657010"/>
          <a:ext cx="9409535" cy="3199670"/>
        </p:xfrm>
        <a:graphic>
          <a:graphicData uri="http://schemas.openxmlformats.org/drawingml/2006/table">
            <a:tbl>
              <a:tblPr firstRow="1" firstCol="1" bandRow="1">
                <a:tableStyleId>{5C22544A-7EE6-4342-B048-85BDC9FD1C3A}</a:tableStyleId>
              </a:tblPr>
              <a:tblGrid>
                <a:gridCol w="1698550">
                  <a:extLst>
                    <a:ext uri="{9D8B030D-6E8A-4147-A177-3AD203B41FA5}">
                      <a16:colId xmlns:a16="http://schemas.microsoft.com/office/drawing/2014/main" val="2955898741"/>
                    </a:ext>
                  </a:extLst>
                </a:gridCol>
                <a:gridCol w="7710985">
                  <a:extLst>
                    <a:ext uri="{9D8B030D-6E8A-4147-A177-3AD203B41FA5}">
                      <a16:colId xmlns:a16="http://schemas.microsoft.com/office/drawing/2014/main" val="821841340"/>
                    </a:ext>
                  </a:extLst>
                </a:gridCol>
              </a:tblGrid>
              <a:tr h="403801">
                <a:tc>
                  <a:txBody>
                    <a:bodyPr/>
                    <a:lstStyle/>
                    <a:p>
                      <a:pPr marL="0" marR="0" algn="l">
                        <a:lnSpc>
                          <a:spcPct val="115000"/>
                        </a:lnSpc>
                        <a:spcBef>
                          <a:spcPts val="0"/>
                        </a:spcBef>
                        <a:spcAft>
                          <a:spcPts val="0"/>
                        </a:spcAft>
                      </a:pPr>
                      <a:r>
                        <a:rPr lang="en-US" sz="2400">
                          <a:effectLst/>
                        </a:rPr>
                        <a:t>Score Point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tc>
                  <a:txBody>
                    <a:bodyPr/>
                    <a:lstStyle/>
                    <a:p>
                      <a:pPr marL="0" marR="0" algn="l">
                        <a:lnSpc>
                          <a:spcPct val="115000"/>
                        </a:lnSpc>
                        <a:spcBef>
                          <a:spcPts val="0"/>
                        </a:spcBef>
                        <a:spcAft>
                          <a:spcPts val="0"/>
                        </a:spcAft>
                      </a:pPr>
                      <a:r>
                        <a:rPr lang="en-US" sz="2400">
                          <a:effectLst/>
                        </a:rPr>
                        <a:t>Description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73296118"/>
                  </a:ext>
                </a:extLst>
              </a:tr>
              <a:tr h="652101">
                <a:tc>
                  <a:txBody>
                    <a:bodyPr/>
                    <a:lstStyle/>
                    <a:p>
                      <a:pPr marL="0" marR="0" algn="ctr">
                        <a:lnSpc>
                          <a:spcPct val="115000"/>
                        </a:lnSpc>
                        <a:spcBef>
                          <a:spcPts val="0"/>
                        </a:spcBef>
                        <a:spcAft>
                          <a:spcPts val="0"/>
                        </a:spcAft>
                      </a:pPr>
                      <a:r>
                        <a:rPr lang="en-US" sz="35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a:t>
                      </a:r>
                      <a:r>
                        <a:rPr lang="en-US" sz="2000" b="1">
                          <a:effectLst/>
                        </a:rPr>
                        <a:t>full</a:t>
                      </a:r>
                      <a:r>
                        <a:rPr lang="en-US" sz="2000">
                          <a:effectLst/>
                        </a:rPr>
                        <a:t>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a:t>
                      </a:r>
                      <a:r>
                        <a:rPr lang="en-US" sz="2000" b="1">
                          <a:effectLst/>
                        </a:rPr>
                        <a:t>important</a:t>
                      </a:r>
                      <a:r>
                        <a:rPr lang="en-US" sz="2000">
                          <a:effectLst/>
                        </a:rPr>
                        <a:t> and </a:t>
                      </a:r>
                      <a:r>
                        <a:rPr lang="en-US" sz="2000" b="1">
                          <a:effectLst/>
                        </a:rPr>
                        <a:t>specific</a:t>
                      </a:r>
                      <a:r>
                        <a:rPr lang="en-US" sz="2000">
                          <a:effectLst/>
                        </a:rPr>
                        <a: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99492396"/>
                  </a:ext>
                </a:extLst>
              </a:tr>
              <a:tr h="652101">
                <a:tc>
                  <a:txBody>
                    <a:bodyPr/>
                    <a:lstStyle/>
                    <a:p>
                      <a:pPr marL="0" marR="0" algn="ctr">
                        <a:lnSpc>
                          <a:spcPct val="115000"/>
                        </a:lnSpc>
                        <a:spcBef>
                          <a:spcPts val="0"/>
                        </a:spcBef>
                        <a:spcAft>
                          <a:spcPts val="0"/>
                        </a:spcAft>
                      </a:pPr>
                      <a:r>
                        <a:rPr lang="en-US" sz="35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partial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some important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42365872"/>
                  </a:ext>
                </a:extLst>
              </a:tr>
              <a:tr h="754471">
                <a:tc>
                  <a:txBody>
                    <a:bodyPr/>
                    <a:lstStyle/>
                    <a:p>
                      <a:pPr marL="0" marR="0" algn="ctr">
                        <a:lnSpc>
                          <a:spcPct val="115000"/>
                        </a:lnSpc>
                        <a:spcBef>
                          <a:spcPts val="0"/>
                        </a:spcBef>
                        <a:spcAft>
                          <a:spcPts val="0"/>
                        </a:spcAft>
                      </a:pPr>
                      <a:r>
                        <a:rPr lang="en-US" sz="35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minimal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little or no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25492442"/>
                  </a:ext>
                </a:extLst>
              </a:tr>
              <a:tr h="652101">
                <a:tc>
                  <a:txBody>
                    <a:bodyPr/>
                    <a:lstStyle/>
                    <a:p>
                      <a:pPr marL="0" marR="0" algn="ctr">
                        <a:lnSpc>
                          <a:spcPct val="115000"/>
                        </a:lnSpc>
                        <a:spcBef>
                          <a:spcPts val="0"/>
                        </a:spcBef>
                        <a:spcAft>
                          <a:spcPts val="0"/>
                        </a:spcAft>
                      </a:pPr>
                      <a:r>
                        <a:rPr lang="en-US" sz="35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no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insufficient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907179273"/>
                  </a:ext>
                </a:extLst>
              </a:tr>
            </a:tbl>
          </a:graphicData>
        </a:graphic>
      </p:graphicFrame>
      <p:sp>
        <p:nvSpPr>
          <p:cNvPr id="9" name="Rectangle 1">
            <a:extLst>
              <a:ext uri="{FF2B5EF4-FFF2-40B4-BE49-F238E27FC236}">
                <a16:creationId xmlns:a16="http://schemas.microsoft.com/office/drawing/2014/main" id="{7DF86FA9-319C-4EE7-9EB1-10A19D8E9BA5}"/>
              </a:ext>
              <a:ext uri="{C183D7F6-B498-43B3-948B-1728B52AA6E4}">
                <adec:decorative xmlns:adec="http://schemas.microsoft.com/office/drawing/2017/decorative" val="1"/>
              </a:ext>
            </a:extLst>
          </p:cNvPr>
          <p:cNvSpPr>
            <a:spLocks noChangeArrowheads="1"/>
          </p:cNvSpPr>
          <p:nvPr/>
        </p:nvSpPr>
        <p:spPr bwMode="auto">
          <a:xfrm>
            <a:off x="2587483" y="1954827"/>
            <a:ext cx="99957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Oval 13">
            <a:extLst>
              <a:ext uri="{FF2B5EF4-FFF2-40B4-BE49-F238E27FC236}">
                <a16:creationId xmlns:a16="http://schemas.microsoft.com/office/drawing/2014/main" id="{49CD08D8-A87D-4D55-4E01-190DAA82F3BE}"/>
              </a:ext>
            </a:extLst>
          </p:cNvPr>
          <p:cNvSpPr/>
          <p:nvPr/>
        </p:nvSpPr>
        <p:spPr>
          <a:xfrm>
            <a:off x="3958349" y="2412027"/>
            <a:ext cx="4367504" cy="435821"/>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C57950D-531C-FDF7-D0A5-6B3F4AD63FAA}"/>
              </a:ext>
            </a:extLst>
          </p:cNvPr>
          <p:cNvCxnSpPr>
            <a:cxnSpLocks/>
          </p:cNvCxnSpPr>
          <p:nvPr/>
        </p:nvCxnSpPr>
        <p:spPr>
          <a:xfrm>
            <a:off x="4625927" y="2412027"/>
            <a:ext cx="4397757"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CB67D53A-C102-80A5-8FFA-59638E4D00BE}"/>
              </a:ext>
            </a:extLst>
          </p:cNvPr>
          <p:cNvSpPr txBox="1">
            <a:spLocks/>
          </p:cNvSpPr>
          <p:nvPr/>
        </p:nvSpPr>
        <p:spPr>
          <a:xfrm>
            <a:off x="185985" y="288344"/>
            <a:ext cx="10990385" cy="80085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Constructed Response Scoring Guide			</a:t>
            </a:r>
          </a:p>
        </p:txBody>
      </p:sp>
    </p:spTree>
    <p:extLst>
      <p:ext uri="{BB962C8B-B14F-4D97-AF65-F5344CB8AC3E}">
        <p14:creationId xmlns:p14="http://schemas.microsoft.com/office/powerpoint/2010/main" val="2590270483"/>
      </p:ext>
    </p:extLst>
  </p:cSld>
  <p:clrMapOvr>
    <a:masterClrMapping/>
  </p:clrMapOvr>
  <mc:AlternateContent xmlns:mc="http://schemas.openxmlformats.org/markup-compatibility/2006" xmlns:p14="http://schemas.microsoft.com/office/powerpoint/2010/main">
    <mc:Choice Requires="p14">
      <p:transition spd="slow" p14:dur="2000" advTm="19120"/>
    </mc:Choice>
    <mc:Fallback xmlns="">
      <p:transition spd="slow" advTm="1912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9317125-022B-D79D-CAD3-76394F1EF785}"/>
              </a:ext>
            </a:extLst>
          </p:cNvPr>
          <p:cNvSpPr txBox="1">
            <a:spLocks/>
          </p:cNvSpPr>
          <p:nvPr/>
        </p:nvSpPr>
        <p:spPr>
          <a:xfrm>
            <a:off x="354432" y="0"/>
            <a:ext cx="2133426"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Score: 3</a:t>
            </a:r>
          </a:p>
        </p:txBody>
      </p:sp>
      <p:pic>
        <p:nvPicPr>
          <p:cNvPr id="7" name="Picture 6" descr="Teamwork is important on the ISS because it keeps everything running. Teamwork is important necause everyone needs to pitch in when it comes to cleaning and tidying up, otherwise the ISS will never stay clean. I know this because in the text it says, &quot;The whole crew works together to keep their space home tidy.&quot; and &quot;Teamwork is impartant on the space station.&quot; This shows that teamwork is very important because if no one did these things the space station would never be clean. Teamwork is also important because you will live with the people in the ISS for about 3 months. I know this because in the text it litterly says, &quot;This huge machine will be your home for the next three months.&quot; and &quot;Everyone has to work together and get along. You can't go out somewhere to get away from one another.&quot; This shows that teamwork is important because if no one gets along then you can't really do anything about it. You have to live with everybody around you and learn to deal with it. Therefore teamwork is important on the ISS.">
            <a:extLst>
              <a:ext uri="{FF2B5EF4-FFF2-40B4-BE49-F238E27FC236}">
                <a16:creationId xmlns:a16="http://schemas.microsoft.com/office/drawing/2014/main" id="{53AFD000-FD8D-F00F-B257-2D829E98DED9}"/>
              </a:ext>
            </a:extLst>
          </p:cNvPr>
          <p:cNvPicPr>
            <a:picLocks noChangeAspect="1"/>
          </p:cNvPicPr>
          <p:nvPr/>
        </p:nvPicPr>
        <p:blipFill>
          <a:blip r:embed="rId4"/>
          <a:stretch>
            <a:fillRect/>
          </a:stretch>
        </p:blipFill>
        <p:spPr>
          <a:xfrm>
            <a:off x="431550" y="1012976"/>
            <a:ext cx="11149280" cy="3801574"/>
          </a:xfrm>
          <a:prstGeom prst="rect">
            <a:avLst/>
          </a:prstGeom>
        </p:spPr>
      </p:pic>
      <p:cxnSp>
        <p:nvCxnSpPr>
          <p:cNvPr id="14" name="Straight Connector 13">
            <a:extLst>
              <a:ext uri="{FF2B5EF4-FFF2-40B4-BE49-F238E27FC236}">
                <a16:creationId xmlns:a16="http://schemas.microsoft.com/office/drawing/2014/main" id="{1A2F8E20-CE7B-E50F-0DF8-43485070FA9E}"/>
              </a:ext>
            </a:extLst>
          </p:cNvPr>
          <p:cNvCxnSpPr/>
          <p:nvPr/>
        </p:nvCxnSpPr>
        <p:spPr>
          <a:xfrm>
            <a:off x="2266122" y="3408216"/>
            <a:ext cx="7620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48856B-A956-DCBA-53C1-AF023E137EAF}"/>
              </a:ext>
            </a:extLst>
          </p:cNvPr>
          <p:cNvCxnSpPr>
            <a:cxnSpLocks/>
          </p:cNvCxnSpPr>
          <p:nvPr/>
        </p:nvCxnSpPr>
        <p:spPr>
          <a:xfrm>
            <a:off x="7368209" y="2232086"/>
            <a:ext cx="394914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745024-1C9C-61F6-3C1B-C315381AB684}"/>
              </a:ext>
            </a:extLst>
          </p:cNvPr>
          <p:cNvCxnSpPr>
            <a:cxnSpLocks/>
          </p:cNvCxnSpPr>
          <p:nvPr/>
        </p:nvCxnSpPr>
        <p:spPr>
          <a:xfrm>
            <a:off x="598583" y="2232086"/>
            <a:ext cx="618653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7008AA-0BCF-0E73-6EE8-E77FBDA86DE4}"/>
              </a:ext>
            </a:extLst>
          </p:cNvPr>
          <p:cNvCxnSpPr>
            <a:cxnSpLocks/>
          </p:cNvCxnSpPr>
          <p:nvPr/>
        </p:nvCxnSpPr>
        <p:spPr>
          <a:xfrm>
            <a:off x="598583" y="1947164"/>
            <a:ext cx="46074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D129046-F52E-EC00-F228-EA3A2D41F6E3}"/>
              </a:ext>
            </a:extLst>
          </p:cNvPr>
          <p:cNvCxnSpPr>
            <a:cxnSpLocks/>
          </p:cNvCxnSpPr>
          <p:nvPr/>
        </p:nvCxnSpPr>
        <p:spPr>
          <a:xfrm>
            <a:off x="2889504" y="1662333"/>
            <a:ext cx="82953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55EF4E-8380-DB89-0E82-7BFE150DA390}"/>
              </a:ext>
            </a:extLst>
          </p:cNvPr>
          <p:cNvCxnSpPr>
            <a:cxnSpLocks/>
          </p:cNvCxnSpPr>
          <p:nvPr/>
        </p:nvCxnSpPr>
        <p:spPr>
          <a:xfrm>
            <a:off x="9939130" y="1947164"/>
            <a:ext cx="13782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D35510-4D36-85DE-DE17-DB73928B2BB5}"/>
              </a:ext>
            </a:extLst>
          </p:cNvPr>
          <p:cNvCxnSpPr>
            <a:cxnSpLocks/>
          </p:cNvCxnSpPr>
          <p:nvPr/>
        </p:nvCxnSpPr>
        <p:spPr>
          <a:xfrm>
            <a:off x="598583" y="2550138"/>
            <a:ext cx="166753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04B08A1-CE4C-1057-A63F-93A562AD1D97}"/>
              </a:ext>
            </a:extLst>
          </p:cNvPr>
          <p:cNvCxnSpPr>
            <a:cxnSpLocks/>
          </p:cNvCxnSpPr>
          <p:nvPr/>
        </p:nvCxnSpPr>
        <p:spPr>
          <a:xfrm>
            <a:off x="598583" y="4011190"/>
            <a:ext cx="210486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A57AD26-FB9A-DD52-AE51-DDA09BA33B50}"/>
              </a:ext>
            </a:extLst>
          </p:cNvPr>
          <p:cNvCxnSpPr>
            <a:cxnSpLocks/>
          </p:cNvCxnSpPr>
          <p:nvPr/>
        </p:nvCxnSpPr>
        <p:spPr>
          <a:xfrm>
            <a:off x="598583" y="3726268"/>
            <a:ext cx="1045373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ED209CE-2DEC-4323-F489-AC23E01B9CA2}"/>
              </a:ext>
            </a:extLst>
          </p:cNvPr>
          <p:cNvCxnSpPr>
            <a:cxnSpLocks/>
          </p:cNvCxnSpPr>
          <p:nvPr/>
        </p:nvCxnSpPr>
        <p:spPr>
          <a:xfrm>
            <a:off x="4691270" y="1370694"/>
            <a:ext cx="44527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6291E9-3F49-D9B8-18A8-728288EC9B67}"/>
              </a:ext>
            </a:extLst>
          </p:cNvPr>
          <p:cNvCxnSpPr>
            <a:cxnSpLocks/>
          </p:cNvCxnSpPr>
          <p:nvPr/>
        </p:nvCxnSpPr>
        <p:spPr>
          <a:xfrm>
            <a:off x="505818" y="3155498"/>
            <a:ext cx="6411817"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240627"/>
      </p:ext>
    </p:extLst>
  </p:cSld>
  <p:clrMapOvr>
    <a:masterClrMapping/>
  </p:clrMapOvr>
  <mc:AlternateContent xmlns:mc="http://schemas.openxmlformats.org/markup-compatibility/2006" xmlns:p14="http://schemas.microsoft.com/office/powerpoint/2010/main">
    <mc:Choice Requires="p14">
      <p:transition spd="slow" p14:dur="2000" advTm="110079"/>
    </mc:Choice>
    <mc:Fallback xmlns="">
      <p:transition spd="slow" advTm="1100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9317125-022B-D79D-CAD3-76394F1EF785}"/>
              </a:ext>
            </a:extLst>
          </p:cNvPr>
          <p:cNvSpPr txBox="1">
            <a:spLocks/>
          </p:cNvSpPr>
          <p:nvPr/>
        </p:nvSpPr>
        <p:spPr>
          <a:xfrm>
            <a:off x="354432" y="0"/>
            <a:ext cx="2133426"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Score: 3</a:t>
            </a:r>
          </a:p>
        </p:txBody>
      </p:sp>
      <p:pic>
        <p:nvPicPr>
          <p:cNvPr id="3" name="Picture 2" descr="Teamwork is very important in the space station and here are some ways on how.The first way is that there are so many machine's on the space station and there is to many for only one person to do so you need your team because &quot;The crew works together to check the machine's every day.&quot; The second reason is that the space station needs to be clean so &quot;The whole crew works together to keep their space home tidy.&quot; The third and final reason is that there are a bunch of projects that you have to do so &quot;Like most of the ISS crew you area  scientist and you need to help each other with projects.&quot;That is why you need teamwork while your in the space station.">
            <a:extLst>
              <a:ext uri="{FF2B5EF4-FFF2-40B4-BE49-F238E27FC236}">
                <a16:creationId xmlns:a16="http://schemas.microsoft.com/office/drawing/2014/main" id="{903073EC-5040-977E-C87A-5D7FAC7ECAD9}"/>
              </a:ext>
            </a:extLst>
          </p:cNvPr>
          <p:cNvPicPr>
            <a:picLocks noChangeAspect="1"/>
          </p:cNvPicPr>
          <p:nvPr/>
        </p:nvPicPr>
        <p:blipFill>
          <a:blip r:embed="rId4"/>
          <a:stretch>
            <a:fillRect/>
          </a:stretch>
        </p:blipFill>
        <p:spPr>
          <a:xfrm>
            <a:off x="400802" y="1881074"/>
            <a:ext cx="11390396" cy="2531199"/>
          </a:xfrm>
          <a:prstGeom prst="rect">
            <a:avLst/>
          </a:prstGeom>
        </p:spPr>
      </p:pic>
      <p:cxnSp>
        <p:nvCxnSpPr>
          <p:cNvPr id="16" name="Straight Connector 15">
            <a:extLst>
              <a:ext uri="{FF2B5EF4-FFF2-40B4-BE49-F238E27FC236}">
                <a16:creationId xmlns:a16="http://schemas.microsoft.com/office/drawing/2014/main" id="{96688ADB-5C2C-3ACA-81BF-EA665B88F511}"/>
              </a:ext>
            </a:extLst>
          </p:cNvPr>
          <p:cNvCxnSpPr>
            <a:cxnSpLocks/>
          </p:cNvCxnSpPr>
          <p:nvPr/>
        </p:nvCxnSpPr>
        <p:spPr>
          <a:xfrm>
            <a:off x="1504122" y="3766024"/>
            <a:ext cx="574481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819AFA-18AA-24FA-0ADB-A98DF5320982}"/>
              </a:ext>
            </a:extLst>
          </p:cNvPr>
          <p:cNvCxnSpPr>
            <a:cxnSpLocks/>
          </p:cNvCxnSpPr>
          <p:nvPr/>
        </p:nvCxnSpPr>
        <p:spPr>
          <a:xfrm>
            <a:off x="6261652" y="3122389"/>
            <a:ext cx="418106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D54B2F-E640-3FC1-4D9D-1A149305FB35}"/>
              </a:ext>
            </a:extLst>
          </p:cNvPr>
          <p:cNvCxnSpPr>
            <a:cxnSpLocks/>
          </p:cNvCxnSpPr>
          <p:nvPr/>
        </p:nvCxnSpPr>
        <p:spPr>
          <a:xfrm>
            <a:off x="695740" y="2878129"/>
            <a:ext cx="473765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C49422-209F-6442-A167-48B3AF651065}"/>
              </a:ext>
            </a:extLst>
          </p:cNvPr>
          <p:cNvCxnSpPr>
            <a:cxnSpLocks/>
          </p:cNvCxnSpPr>
          <p:nvPr/>
        </p:nvCxnSpPr>
        <p:spPr>
          <a:xfrm>
            <a:off x="1954696" y="2596521"/>
            <a:ext cx="93206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285E24-D1AC-040E-ADD3-3C2FF01635FF}"/>
              </a:ext>
            </a:extLst>
          </p:cNvPr>
          <p:cNvCxnSpPr>
            <a:cxnSpLocks/>
          </p:cNvCxnSpPr>
          <p:nvPr/>
        </p:nvCxnSpPr>
        <p:spPr>
          <a:xfrm>
            <a:off x="598583" y="3429000"/>
            <a:ext cx="7620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8D047A-3FE4-F1C0-8E8A-0EFE39F49406}"/>
              </a:ext>
            </a:extLst>
          </p:cNvPr>
          <p:cNvCxnSpPr>
            <a:cxnSpLocks/>
          </p:cNvCxnSpPr>
          <p:nvPr/>
        </p:nvCxnSpPr>
        <p:spPr>
          <a:xfrm>
            <a:off x="704600" y="4037694"/>
            <a:ext cx="80418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FF7E80-9B1F-9222-8C74-61C8B6EDAD9B}"/>
              </a:ext>
            </a:extLst>
          </p:cNvPr>
          <p:cNvCxnSpPr>
            <a:cxnSpLocks/>
          </p:cNvCxnSpPr>
          <p:nvPr/>
        </p:nvCxnSpPr>
        <p:spPr>
          <a:xfrm>
            <a:off x="6560635" y="2878129"/>
            <a:ext cx="449167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2B284C-FE27-5452-E707-146BC9F7C25C}"/>
              </a:ext>
            </a:extLst>
          </p:cNvPr>
          <p:cNvCxnSpPr>
            <a:cxnSpLocks/>
          </p:cNvCxnSpPr>
          <p:nvPr/>
        </p:nvCxnSpPr>
        <p:spPr>
          <a:xfrm>
            <a:off x="598583" y="3149799"/>
            <a:ext cx="263494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A77E43-7992-F5D4-C185-C9535912D2C9}"/>
              </a:ext>
            </a:extLst>
          </p:cNvPr>
          <p:cNvCxnSpPr>
            <a:cxnSpLocks/>
          </p:cNvCxnSpPr>
          <p:nvPr/>
        </p:nvCxnSpPr>
        <p:spPr>
          <a:xfrm>
            <a:off x="7699513" y="3766024"/>
            <a:ext cx="357585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0169783"/>
      </p:ext>
    </p:extLst>
  </p:cSld>
  <p:clrMapOvr>
    <a:masterClrMapping/>
  </p:clrMapOvr>
  <mc:AlternateContent xmlns:mc="http://schemas.openxmlformats.org/markup-compatibility/2006" xmlns:p14="http://schemas.microsoft.com/office/powerpoint/2010/main">
    <mc:Choice Requires="p14">
      <p:transition spd="slow" p14:dur="2000" advTm="99321"/>
    </mc:Choice>
    <mc:Fallback xmlns="">
      <p:transition spd="slow" advTm="993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9028DA-5319-BA77-9B18-1A4DD6347F70}"/>
              </a:ext>
            </a:extLst>
          </p:cNvPr>
          <p:cNvSpPr txBox="1">
            <a:spLocks/>
          </p:cNvSpPr>
          <p:nvPr/>
        </p:nvSpPr>
        <p:spPr>
          <a:xfrm>
            <a:off x="465991" y="219057"/>
            <a:ext cx="10990385" cy="80085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Constructed Response Scoring Guide			</a:t>
            </a:r>
          </a:p>
        </p:txBody>
      </p:sp>
      <p:graphicFrame>
        <p:nvGraphicFramePr>
          <p:cNvPr id="8" name="Table 7">
            <a:extLst>
              <a:ext uri="{FF2B5EF4-FFF2-40B4-BE49-F238E27FC236}">
                <a16:creationId xmlns:a16="http://schemas.microsoft.com/office/drawing/2014/main" id="{55FDD013-9CCF-3B82-7661-3630C9C21C2D}"/>
              </a:ext>
            </a:extLst>
          </p:cNvPr>
          <p:cNvGraphicFramePr>
            <a:graphicFrameLocks noGrp="1"/>
          </p:cNvGraphicFramePr>
          <p:nvPr>
            <p:extLst>
              <p:ext uri="{D42A27DB-BD31-4B8C-83A1-F6EECF244321}">
                <p14:modId xmlns:p14="http://schemas.microsoft.com/office/powerpoint/2010/main" val="1128394565"/>
              </p:ext>
            </p:extLst>
          </p:nvPr>
        </p:nvGraphicFramePr>
        <p:xfrm>
          <a:off x="976411" y="1657010"/>
          <a:ext cx="9409535" cy="3199670"/>
        </p:xfrm>
        <a:graphic>
          <a:graphicData uri="http://schemas.openxmlformats.org/drawingml/2006/table">
            <a:tbl>
              <a:tblPr firstRow="1" firstCol="1" bandRow="1">
                <a:tableStyleId>{5C22544A-7EE6-4342-B048-85BDC9FD1C3A}</a:tableStyleId>
              </a:tblPr>
              <a:tblGrid>
                <a:gridCol w="1698550">
                  <a:extLst>
                    <a:ext uri="{9D8B030D-6E8A-4147-A177-3AD203B41FA5}">
                      <a16:colId xmlns:a16="http://schemas.microsoft.com/office/drawing/2014/main" val="2955898741"/>
                    </a:ext>
                  </a:extLst>
                </a:gridCol>
                <a:gridCol w="7710985">
                  <a:extLst>
                    <a:ext uri="{9D8B030D-6E8A-4147-A177-3AD203B41FA5}">
                      <a16:colId xmlns:a16="http://schemas.microsoft.com/office/drawing/2014/main" val="821841340"/>
                    </a:ext>
                  </a:extLst>
                </a:gridCol>
              </a:tblGrid>
              <a:tr h="403801">
                <a:tc>
                  <a:txBody>
                    <a:bodyPr/>
                    <a:lstStyle/>
                    <a:p>
                      <a:pPr marL="0" marR="0" algn="l">
                        <a:lnSpc>
                          <a:spcPct val="115000"/>
                        </a:lnSpc>
                        <a:spcBef>
                          <a:spcPts val="0"/>
                        </a:spcBef>
                        <a:spcAft>
                          <a:spcPts val="0"/>
                        </a:spcAft>
                      </a:pPr>
                      <a:r>
                        <a:rPr lang="en-US" sz="2400">
                          <a:effectLst/>
                        </a:rPr>
                        <a:t>Score Point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tc>
                  <a:txBody>
                    <a:bodyPr/>
                    <a:lstStyle/>
                    <a:p>
                      <a:pPr marL="0" marR="0" algn="l">
                        <a:lnSpc>
                          <a:spcPct val="115000"/>
                        </a:lnSpc>
                        <a:spcBef>
                          <a:spcPts val="0"/>
                        </a:spcBef>
                        <a:spcAft>
                          <a:spcPts val="0"/>
                        </a:spcAft>
                      </a:pPr>
                      <a:r>
                        <a:rPr lang="en-US" sz="2400">
                          <a:effectLst/>
                        </a:rPr>
                        <a:t>Description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73296118"/>
                  </a:ext>
                </a:extLst>
              </a:tr>
              <a:tr h="652101">
                <a:tc>
                  <a:txBody>
                    <a:bodyPr/>
                    <a:lstStyle/>
                    <a:p>
                      <a:pPr marL="0" marR="0" algn="ctr">
                        <a:lnSpc>
                          <a:spcPct val="115000"/>
                        </a:lnSpc>
                        <a:spcBef>
                          <a:spcPts val="0"/>
                        </a:spcBef>
                        <a:spcAft>
                          <a:spcPts val="0"/>
                        </a:spcAft>
                      </a:pPr>
                      <a:r>
                        <a:rPr lang="en-US" sz="35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dirty="0">
                          <a:effectLst/>
                        </a:rPr>
                        <a:t>Demonstrates full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dirty="0">
                          <a:effectLst/>
                        </a:rPr>
                        <a:t>Includes important and specific evidence/details for support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99492396"/>
                  </a:ext>
                </a:extLst>
              </a:tr>
              <a:tr h="652101">
                <a:tc>
                  <a:txBody>
                    <a:bodyPr/>
                    <a:lstStyle/>
                    <a:p>
                      <a:pPr marL="0" marR="0" algn="ctr">
                        <a:lnSpc>
                          <a:spcPct val="115000"/>
                        </a:lnSpc>
                        <a:spcBef>
                          <a:spcPts val="0"/>
                        </a:spcBef>
                        <a:spcAft>
                          <a:spcPts val="0"/>
                        </a:spcAft>
                      </a:pPr>
                      <a:r>
                        <a:rPr lang="en-US" sz="35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a:t>
                      </a:r>
                      <a:r>
                        <a:rPr lang="en-US" sz="2000" b="1">
                          <a:effectLst/>
                        </a:rPr>
                        <a:t>partial</a:t>
                      </a:r>
                      <a:r>
                        <a:rPr lang="en-US" sz="2000">
                          <a:effectLst/>
                        </a:rPr>
                        <a:t>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a:t>
                      </a:r>
                      <a:r>
                        <a:rPr lang="en-US" sz="2000" b="1">
                          <a:effectLst/>
                        </a:rPr>
                        <a:t>some important </a:t>
                      </a:r>
                      <a:r>
                        <a:rPr lang="en-US" sz="2000">
                          <a:effectLst/>
                        </a:rPr>
                        <a:t>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42365872"/>
                  </a:ext>
                </a:extLst>
              </a:tr>
              <a:tr h="754471">
                <a:tc>
                  <a:txBody>
                    <a:bodyPr/>
                    <a:lstStyle/>
                    <a:p>
                      <a:pPr marL="0" marR="0" algn="ctr">
                        <a:lnSpc>
                          <a:spcPct val="115000"/>
                        </a:lnSpc>
                        <a:spcBef>
                          <a:spcPts val="0"/>
                        </a:spcBef>
                        <a:spcAft>
                          <a:spcPts val="0"/>
                        </a:spcAft>
                      </a:pPr>
                      <a:r>
                        <a:rPr lang="en-US" sz="35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minimal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little or no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25492442"/>
                  </a:ext>
                </a:extLst>
              </a:tr>
              <a:tr h="652101">
                <a:tc>
                  <a:txBody>
                    <a:bodyPr/>
                    <a:lstStyle/>
                    <a:p>
                      <a:pPr marL="0" marR="0" algn="ctr">
                        <a:lnSpc>
                          <a:spcPct val="115000"/>
                        </a:lnSpc>
                        <a:spcBef>
                          <a:spcPts val="0"/>
                        </a:spcBef>
                        <a:spcAft>
                          <a:spcPts val="0"/>
                        </a:spcAft>
                      </a:pPr>
                      <a:r>
                        <a:rPr lang="en-US" sz="35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dirty="0">
                          <a:effectLst/>
                        </a:rPr>
                        <a:t>Demonstrates no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dirty="0">
                          <a:effectLst/>
                        </a:rPr>
                        <a:t>Includes insufficient evidence/details for support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907179273"/>
                  </a:ext>
                </a:extLst>
              </a:tr>
            </a:tbl>
          </a:graphicData>
        </a:graphic>
      </p:graphicFrame>
      <p:sp>
        <p:nvSpPr>
          <p:cNvPr id="12" name="Oval 11">
            <a:extLst>
              <a:ext uri="{FF2B5EF4-FFF2-40B4-BE49-F238E27FC236}">
                <a16:creationId xmlns:a16="http://schemas.microsoft.com/office/drawing/2014/main" id="{64C72ED0-D845-6B0B-C332-34703F6FEA58}"/>
              </a:ext>
            </a:extLst>
          </p:cNvPr>
          <p:cNvSpPr/>
          <p:nvPr/>
        </p:nvSpPr>
        <p:spPr>
          <a:xfrm>
            <a:off x="3912248" y="3049129"/>
            <a:ext cx="3739836" cy="435821"/>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B72561-A72E-973D-4B7D-063A7587BBA4}"/>
              </a:ext>
            </a:extLst>
          </p:cNvPr>
          <p:cNvCxnSpPr>
            <a:cxnSpLocks/>
          </p:cNvCxnSpPr>
          <p:nvPr/>
        </p:nvCxnSpPr>
        <p:spPr>
          <a:xfrm>
            <a:off x="4579826" y="3049129"/>
            <a:ext cx="4792774"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446518"/>
      </p:ext>
    </p:extLst>
  </p:cSld>
  <p:clrMapOvr>
    <a:masterClrMapping/>
  </p:clrMapOvr>
  <mc:AlternateContent xmlns:mc="http://schemas.openxmlformats.org/markup-compatibility/2006" xmlns:p14="http://schemas.microsoft.com/office/powerpoint/2010/main">
    <mc:Choice Requires="p14">
      <p:transition spd="slow" p14:dur="2000" advTm="22533"/>
    </mc:Choice>
    <mc:Fallback xmlns="">
      <p:transition spd="slow" advTm="225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9317125-022B-D79D-CAD3-76394F1EF785}"/>
              </a:ext>
            </a:extLst>
          </p:cNvPr>
          <p:cNvSpPr txBox="1">
            <a:spLocks/>
          </p:cNvSpPr>
          <p:nvPr/>
        </p:nvSpPr>
        <p:spPr>
          <a:xfrm>
            <a:off x="354432" y="0"/>
            <a:ext cx="2133426"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Score: 2</a:t>
            </a:r>
          </a:p>
        </p:txBody>
      </p:sp>
      <p:pic>
        <p:nvPicPr>
          <p:cNvPr id="3" name="Picture 2" descr="eamwork is important on the ISS. Astronauts work together to take care of the ISS. They help by bringing foods so the astronauts have something to eat. They help each other fix the ISS and check if it's working. They do most things together. Teamwork is essential to living on the ISS.">
            <a:extLst>
              <a:ext uri="{FF2B5EF4-FFF2-40B4-BE49-F238E27FC236}">
                <a16:creationId xmlns:a16="http://schemas.microsoft.com/office/drawing/2014/main" id="{8BC6DCA1-8355-56C9-550C-96089820960D}"/>
              </a:ext>
            </a:extLst>
          </p:cNvPr>
          <p:cNvPicPr>
            <a:picLocks noChangeAspect="1"/>
          </p:cNvPicPr>
          <p:nvPr/>
        </p:nvPicPr>
        <p:blipFill>
          <a:blip r:embed="rId4"/>
          <a:stretch>
            <a:fillRect/>
          </a:stretch>
        </p:blipFill>
        <p:spPr>
          <a:xfrm>
            <a:off x="255005" y="2445998"/>
            <a:ext cx="11681989" cy="1313637"/>
          </a:xfrm>
          <a:prstGeom prst="rect">
            <a:avLst/>
          </a:prstGeom>
        </p:spPr>
      </p:pic>
      <p:cxnSp>
        <p:nvCxnSpPr>
          <p:cNvPr id="14" name="Straight Connector 13" descr="Teamwork is important on the ISS. Astronauts work together to take care of the ISS. They help by bringing foods so the astronauts have something to eat. They help each other fix the ISS and check if it's working. They do most things together. Teamwork is essential to living on the ISS.">
            <a:extLst>
              <a:ext uri="{FF2B5EF4-FFF2-40B4-BE49-F238E27FC236}">
                <a16:creationId xmlns:a16="http://schemas.microsoft.com/office/drawing/2014/main" id="{68C815C8-2FA9-A935-E889-D074574FB398}"/>
              </a:ext>
            </a:extLst>
          </p:cNvPr>
          <p:cNvCxnSpPr>
            <a:cxnSpLocks/>
          </p:cNvCxnSpPr>
          <p:nvPr/>
        </p:nvCxnSpPr>
        <p:spPr>
          <a:xfrm>
            <a:off x="6414052" y="2775425"/>
            <a:ext cx="44527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F26CB2-7904-3FD1-17CF-F1BE0513B875}"/>
              </a:ext>
            </a:extLst>
          </p:cNvPr>
          <p:cNvCxnSpPr>
            <a:cxnSpLocks/>
          </p:cNvCxnSpPr>
          <p:nvPr/>
        </p:nvCxnSpPr>
        <p:spPr>
          <a:xfrm>
            <a:off x="8494643" y="3063659"/>
            <a:ext cx="301487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46E05A-8358-E9EF-112F-1298D34470E2}"/>
              </a:ext>
            </a:extLst>
          </p:cNvPr>
          <p:cNvCxnSpPr>
            <a:cxnSpLocks/>
          </p:cNvCxnSpPr>
          <p:nvPr/>
        </p:nvCxnSpPr>
        <p:spPr>
          <a:xfrm>
            <a:off x="320288" y="3302198"/>
            <a:ext cx="397341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197200"/>
      </p:ext>
    </p:extLst>
  </p:cSld>
  <p:clrMapOvr>
    <a:masterClrMapping/>
  </p:clrMapOvr>
  <mc:AlternateContent xmlns:mc="http://schemas.openxmlformats.org/markup-compatibility/2006" xmlns:p14="http://schemas.microsoft.com/office/powerpoint/2010/main">
    <mc:Choice Requires="p14">
      <p:transition spd="slow" p14:dur="2000" advTm="76728"/>
    </mc:Choice>
    <mc:Fallback xmlns="">
      <p:transition spd="slow" advTm="76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9317125-022B-D79D-CAD3-76394F1EF785}"/>
              </a:ext>
            </a:extLst>
          </p:cNvPr>
          <p:cNvSpPr txBox="1">
            <a:spLocks/>
          </p:cNvSpPr>
          <p:nvPr/>
        </p:nvSpPr>
        <p:spPr>
          <a:xfrm>
            <a:off x="354432" y="0"/>
            <a:ext cx="2133426"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Score: 2</a:t>
            </a:r>
          </a:p>
        </p:txBody>
      </p:sp>
      <p:pic>
        <p:nvPicPr>
          <p:cNvPr id="5" name="Picture 4" descr="Based on the passage teamwork is inmportant because in paragraph twenty nine it says &quot;Teamwork is important on the space station. Everyone has work together and get along. You can't go out somewhere to get away from one another.&quot; Teamwork is very important espacally in a crampt little house! It also said in paragraph twenty seven it says &quot;You have chores at home, you have chores in space! The whole crew works to keep their space home tidy.&quot; Teamwork is important in many ways but those are some of the reasons teamwork is important in this passage. ">
            <a:extLst>
              <a:ext uri="{FF2B5EF4-FFF2-40B4-BE49-F238E27FC236}">
                <a16:creationId xmlns:a16="http://schemas.microsoft.com/office/drawing/2014/main" id="{F2A6E8AB-13E1-4C99-64E5-B9B44B2159B8}"/>
              </a:ext>
            </a:extLst>
          </p:cNvPr>
          <p:cNvPicPr>
            <a:picLocks noChangeAspect="1"/>
          </p:cNvPicPr>
          <p:nvPr/>
        </p:nvPicPr>
        <p:blipFill>
          <a:blip r:embed="rId4"/>
          <a:stretch>
            <a:fillRect/>
          </a:stretch>
        </p:blipFill>
        <p:spPr>
          <a:xfrm>
            <a:off x="681037" y="2290762"/>
            <a:ext cx="10829925" cy="2276475"/>
          </a:xfrm>
          <a:prstGeom prst="rect">
            <a:avLst/>
          </a:prstGeom>
        </p:spPr>
      </p:pic>
      <p:cxnSp>
        <p:nvCxnSpPr>
          <p:cNvPr id="11" name="Straight Connector 10">
            <a:extLst>
              <a:ext uri="{FF2B5EF4-FFF2-40B4-BE49-F238E27FC236}">
                <a16:creationId xmlns:a16="http://schemas.microsoft.com/office/drawing/2014/main" id="{A5DCB879-224C-3E32-375E-64026923F785}"/>
              </a:ext>
            </a:extLst>
          </p:cNvPr>
          <p:cNvCxnSpPr>
            <a:cxnSpLocks/>
          </p:cNvCxnSpPr>
          <p:nvPr/>
        </p:nvCxnSpPr>
        <p:spPr>
          <a:xfrm>
            <a:off x="869135" y="3302199"/>
            <a:ext cx="67773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760952-881B-9CD3-713C-410872A6A263}"/>
              </a:ext>
            </a:extLst>
          </p:cNvPr>
          <p:cNvCxnSpPr>
            <a:cxnSpLocks/>
          </p:cNvCxnSpPr>
          <p:nvPr/>
        </p:nvCxnSpPr>
        <p:spPr>
          <a:xfrm>
            <a:off x="6096000" y="3083538"/>
            <a:ext cx="522686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BC88AE-014A-4A19-5182-0B24C78576C5}"/>
              </a:ext>
            </a:extLst>
          </p:cNvPr>
          <p:cNvCxnSpPr>
            <a:cxnSpLocks/>
          </p:cNvCxnSpPr>
          <p:nvPr/>
        </p:nvCxnSpPr>
        <p:spPr>
          <a:xfrm>
            <a:off x="869135" y="4150337"/>
            <a:ext cx="135723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B2F1E5-0CFA-B76F-C29B-F0E0E3F8F5B9}"/>
              </a:ext>
            </a:extLst>
          </p:cNvPr>
          <p:cNvCxnSpPr>
            <a:cxnSpLocks/>
          </p:cNvCxnSpPr>
          <p:nvPr/>
        </p:nvCxnSpPr>
        <p:spPr>
          <a:xfrm>
            <a:off x="869135" y="3891920"/>
            <a:ext cx="965309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14552983"/>
      </p:ext>
    </p:extLst>
  </p:cSld>
  <p:clrMapOvr>
    <a:masterClrMapping/>
  </p:clrMapOvr>
  <mc:AlternateContent xmlns:mc="http://schemas.openxmlformats.org/markup-compatibility/2006" xmlns:p14="http://schemas.microsoft.com/office/powerpoint/2010/main">
    <mc:Choice Requires="p14">
      <p:transition spd="slow" p14:dur="2000" advTm="89128"/>
    </mc:Choice>
    <mc:Fallback xmlns="">
      <p:transition spd="slow" advTm="891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5FDD013-9CCF-3B82-7661-3630C9C21C2D}"/>
              </a:ext>
            </a:extLst>
          </p:cNvPr>
          <p:cNvGraphicFramePr>
            <a:graphicFrameLocks noGrp="1"/>
          </p:cNvGraphicFramePr>
          <p:nvPr>
            <p:extLst>
              <p:ext uri="{D42A27DB-BD31-4B8C-83A1-F6EECF244321}">
                <p14:modId xmlns:p14="http://schemas.microsoft.com/office/powerpoint/2010/main" val="2777423623"/>
              </p:ext>
            </p:extLst>
          </p:nvPr>
        </p:nvGraphicFramePr>
        <p:xfrm>
          <a:off x="976411" y="1657010"/>
          <a:ext cx="9409535" cy="3199670"/>
        </p:xfrm>
        <a:graphic>
          <a:graphicData uri="http://schemas.openxmlformats.org/drawingml/2006/table">
            <a:tbl>
              <a:tblPr firstRow="1" firstCol="1" bandRow="1">
                <a:tableStyleId>{5C22544A-7EE6-4342-B048-85BDC9FD1C3A}</a:tableStyleId>
              </a:tblPr>
              <a:tblGrid>
                <a:gridCol w="1698550">
                  <a:extLst>
                    <a:ext uri="{9D8B030D-6E8A-4147-A177-3AD203B41FA5}">
                      <a16:colId xmlns:a16="http://schemas.microsoft.com/office/drawing/2014/main" val="2955898741"/>
                    </a:ext>
                  </a:extLst>
                </a:gridCol>
                <a:gridCol w="7710985">
                  <a:extLst>
                    <a:ext uri="{9D8B030D-6E8A-4147-A177-3AD203B41FA5}">
                      <a16:colId xmlns:a16="http://schemas.microsoft.com/office/drawing/2014/main" val="821841340"/>
                    </a:ext>
                  </a:extLst>
                </a:gridCol>
              </a:tblGrid>
              <a:tr h="403801">
                <a:tc>
                  <a:txBody>
                    <a:bodyPr/>
                    <a:lstStyle/>
                    <a:p>
                      <a:pPr marL="0" marR="0" algn="l">
                        <a:lnSpc>
                          <a:spcPct val="115000"/>
                        </a:lnSpc>
                        <a:spcBef>
                          <a:spcPts val="0"/>
                        </a:spcBef>
                        <a:spcAft>
                          <a:spcPts val="0"/>
                        </a:spcAft>
                      </a:pPr>
                      <a:r>
                        <a:rPr lang="en-US" sz="2400">
                          <a:effectLst/>
                        </a:rPr>
                        <a:t>Score Point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tc>
                  <a:txBody>
                    <a:bodyPr/>
                    <a:lstStyle/>
                    <a:p>
                      <a:pPr marL="0" marR="0" algn="l">
                        <a:lnSpc>
                          <a:spcPct val="115000"/>
                        </a:lnSpc>
                        <a:spcBef>
                          <a:spcPts val="0"/>
                        </a:spcBef>
                        <a:spcAft>
                          <a:spcPts val="0"/>
                        </a:spcAft>
                      </a:pPr>
                      <a:r>
                        <a:rPr lang="en-US" sz="2400">
                          <a:effectLst/>
                        </a:rPr>
                        <a:t>Description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73296118"/>
                  </a:ext>
                </a:extLst>
              </a:tr>
              <a:tr h="652101">
                <a:tc>
                  <a:txBody>
                    <a:bodyPr/>
                    <a:lstStyle/>
                    <a:p>
                      <a:pPr marL="0" marR="0" algn="ctr">
                        <a:lnSpc>
                          <a:spcPct val="115000"/>
                        </a:lnSpc>
                        <a:spcBef>
                          <a:spcPts val="0"/>
                        </a:spcBef>
                        <a:spcAft>
                          <a:spcPts val="0"/>
                        </a:spcAft>
                      </a:pPr>
                      <a:r>
                        <a:rPr lang="en-US" sz="35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full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important and specific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99492396"/>
                  </a:ext>
                </a:extLst>
              </a:tr>
              <a:tr h="652101">
                <a:tc>
                  <a:txBody>
                    <a:bodyPr/>
                    <a:lstStyle/>
                    <a:p>
                      <a:pPr marL="0" marR="0" algn="ctr">
                        <a:lnSpc>
                          <a:spcPct val="115000"/>
                        </a:lnSpc>
                        <a:spcBef>
                          <a:spcPts val="0"/>
                        </a:spcBef>
                        <a:spcAft>
                          <a:spcPts val="0"/>
                        </a:spcAft>
                      </a:pPr>
                      <a:r>
                        <a:rPr lang="en-US" sz="35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partial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some important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42365872"/>
                  </a:ext>
                </a:extLst>
              </a:tr>
              <a:tr h="754471">
                <a:tc>
                  <a:txBody>
                    <a:bodyPr/>
                    <a:lstStyle/>
                    <a:p>
                      <a:pPr marL="0" marR="0" algn="ctr">
                        <a:lnSpc>
                          <a:spcPct val="115000"/>
                        </a:lnSpc>
                        <a:spcBef>
                          <a:spcPts val="0"/>
                        </a:spcBef>
                        <a:spcAft>
                          <a:spcPts val="0"/>
                        </a:spcAft>
                      </a:pPr>
                      <a:r>
                        <a:rPr lang="en-US" sz="35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a:t>
                      </a:r>
                      <a:r>
                        <a:rPr lang="en-US" sz="2000" b="1">
                          <a:effectLst/>
                        </a:rPr>
                        <a:t>minimal</a:t>
                      </a:r>
                      <a:r>
                        <a:rPr lang="en-US" sz="2000">
                          <a:effectLst/>
                        </a:rPr>
                        <a:t>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a:t>
                      </a:r>
                      <a:r>
                        <a:rPr lang="en-US" sz="2000" b="1">
                          <a:effectLst/>
                        </a:rPr>
                        <a:t>little or no </a:t>
                      </a:r>
                      <a:r>
                        <a:rPr lang="en-US" sz="2000">
                          <a:effectLst/>
                        </a:rPr>
                        <a:t>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25492442"/>
                  </a:ext>
                </a:extLst>
              </a:tr>
              <a:tr h="652101">
                <a:tc>
                  <a:txBody>
                    <a:bodyPr/>
                    <a:lstStyle/>
                    <a:p>
                      <a:pPr marL="0" marR="0" algn="ctr">
                        <a:lnSpc>
                          <a:spcPct val="115000"/>
                        </a:lnSpc>
                        <a:spcBef>
                          <a:spcPts val="0"/>
                        </a:spcBef>
                        <a:spcAft>
                          <a:spcPts val="0"/>
                        </a:spcAft>
                      </a:pPr>
                      <a:r>
                        <a:rPr lang="en-US" sz="35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no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insufficient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907179273"/>
                  </a:ext>
                </a:extLst>
              </a:tr>
            </a:tbl>
          </a:graphicData>
        </a:graphic>
      </p:graphicFrame>
      <p:sp>
        <p:nvSpPr>
          <p:cNvPr id="9" name="Rectangle 1">
            <a:extLst>
              <a:ext uri="{FF2B5EF4-FFF2-40B4-BE49-F238E27FC236}">
                <a16:creationId xmlns:a16="http://schemas.microsoft.com/office/drawing/2014/main" id="{7DF86FA9-319C-4EE7-9EB1-10A19D8E9BA5}"/>
              </a:ext>
            </a:extLst>
          </p:cNvPr>
          <p:cNvSpPr>
            <a:spLocks noChangeArrowheads="1"/>
          </p:cNvSpPr>
          <p:nvPr/>
        </p:nvSpPr>
        <p:spPr bwMode="auto">
          <a:xfrm>
            <a:off x="2587483" y="1954827"/>
            <a:ext cx="99957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Oval 11">
            <a:extLst>
              <a:ext uri="{FF2B5EF4-FFF2-40B4-BE49-F238E27FC236}">
                <a16:creationId xmlns:a16="http://schemas.microsoft.com/office/drawing/2014/main" id="{0AAEBBD3-2C76-CC62-DDF6-E9DF9095607B}"/>
              </a:ext>
            </a:extLst>
          </p:cNvPr>
          <p:cNvSpPr/>
          <p:nvPr/>
        </p:nvSpPr>
        <p:spPr>
          <a:xfrm>
            <a:off x="3960374" y="3737274"/>
            <a:ext cx="3017942" cy="435821"/>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34794B6-4996-4C5D-F417-2E801AACA70D}"/>
              </a:ext>
            </a:extLst>
          </p:cNvPr>
          <p:cNvCxnSpPr>
            <a:cxnSpLocks/>
          </p:cNvCxnSpPr>
          <p:nvPr/>
        </p:nvCxnSpPr>
        <p:spPr>
          <a:xfrm>
            <a:off x="4627952" y="3737274"/>
            <a:ext cx="4792774"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E773720-7314-149E-EF70-D11CE26358A8}"/>
              </a:ext>
            </a:extLst>
          </p:cNvPr>
          <p:cNvSpPr txBox="1">
            <a:spLocks/>
          </p:cNvSpPr>
          <p:nvPr/>
        </p:nvSpPr>
        <p:spPr>
          <a:xfrm>
            <a:off x="465991" y="219057"/>
            <a:ext cx="10990385" cy="80085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Constructed Response Scoring Guide			</a:t>
            </a:r>
          </a:p>
        </p:txBody>
      </p:sp>
    </p:spTree>
    <p:extLst>
      <p:ext uri="{BB962C8B-B14F-4D97-AF65-F5344CB8AC3E}">
        <p14:creationId xmlns:p14="http://schemas.microsoft.com/office/powerpoint/2010/main" val="51977703"/>
      </p:ext>
    </p:extLst>
  </p:cSld>
  <p:clrMapOvr>
    <a:masterClrMapping/>
  </p:clrMapOvr>
  <mc:AlternateContent xmlns:mc="http://schemas.openxmlformats.org/markup-compatibility/2006" xmlns:p14="http://schemas.microsoft.com/office/powerpoint/2010/main">
    <mc:Choice Requires="p14">
      <p:transition spd="slow" p14:dur="2000" advTm="18911"/>
    </mc:Choice>
    <mc:Fallback xmlns="">
      <p:transition spd="slow" advTm="1891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9317125-022B-D79D-CAD3-76394F1EF785}"/>
              </a:ext>
            </a:extLst>
          </p:cNvPr>
          <p:cNvSpPr txBox="1">
            <a:spLocks/>
          </p:cNvSpPr>
          <p:nvPr/>
        </p:nvSpPr>
        <p:spPr>
          <a:xfrm>
            <a:off x="409759" y="0"/>
            <a:ext cx="2133426"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Score: 1</a:t>
            </a:r>
          </a:p>
        </p:txBody>
      </p:sp>
      <p:pic>
        <p:nvPicPr>
          <p:cNvPr id="3" name="Picture 2" descr="Teamwork is important on the ISS because astronauts will be staying in the ISS for 3 whole months so they need to use teamwork in order to get along. Another reason why teamwork is important on the ISS is in case there is a major problum astronauts need to be able to work togrther to stay safe.">
            <a:extLst>
              <a:ext uri="{FF2B5EF4-FFF2-40B4-BE49-F238E27FC236}">
                <a16:creationId xmlns:a16="http://schemas.microsoft.com/office/drawing/2014/main" id="{CEEC75C1-9EF4-8BE5-71F7-6388A8500D9D}"/>
              </a:ext>
            </a:extLst>
          </p:cNvPr>
          <p:cNvPicPr>
            <a:picLocks noChangeAspect="1"/>
          </p:cNvPicPr>
          <p:nvPr/>
        </p:nvPicPr>
        <p:blipFill>
          <a:blip r:embed="rId4"/>
          <a:stretch>
            <a:fillRect/>
          </a:stretch>
        </p:blipFill>
        <p:spPr>
          <a:xfrm>
            <a:off x="790575" y="2776537"/>
            <a:ext cx="10610850" cy="1304925"/>
          </a:xfrm>
          <a:prstGeom prst="rect">
            <a:avLst/>
          </a:prstGeom>
        </p:spPr>
      </p:pic>
      <p:cxnSp>
        <p:nvCxnSpPr>
          <p:cNvPr id="9" name="Straight Connector 8">
            <a:extLst>
              <a:ext uri="{FF2B5EF4-FFF2-40B4-BE49-F238E27FC236}">
                <a16:creationId xmlns:a16="http://schemas.microsoft.com/office/drawing/2014/main" id="{74B95C90-9482-2AB6-6192-E5104F22794C}"/>
              </a:ext>
            </a:extLst>
          </p:cNvPr>
          <p:cNvCxnSpPr>
            <a:cxnSpLocks/>
          </p:cNvCxnSpPr>
          <p:nvPr/>
        </p:nvCxnSpPr>
        <p:spPr>
          <a:xfrm>
            <a:off x="2059338" y="3993336"/>
            <a:ext cx="3054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4194DB-DB9A-26E9-2FCE-6CA7319EE44D}"/>
              </a:ext>
            </a:extLst>
          </p:cNvPr>
          <p:cNvCxnSpPr>
            <a:cxnSpLocks/>
          </p:cNvCxnSpPr>
          <p:nvPr/>
        </p:nvCxnSpPr>
        <p:spPr>
          <a:xfrm>
            <a:off x="4373217" y="3429000"/>
            <a:ext cx="40427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A1EB09-A4BE-E713-3CE5-87D0EB24B345}"/>
              </a:ext>
            </a:extLst>
          </p:cNvPr>
          <p:cNvCxnSpPr>
            <a:cxnSpLocks/>
          </p:cNvCxnSpPr>
          <p:nvPr/>
        </p:nvCxnSpPr>
        <p:spPr>
          <a:xfrm>
            <a:off x="7885043" y="3176302"/>
            <a:ext cx="26504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61C226-E44D-4C72-CD15-EDCCD9A95668}"/>
              </a:ext>
            </a:extLst>
          </p:cNvPr>
          <p:cNvCxnSpPr>
            <a:cxnSpLocks/>
          </p:cNvCxnSpPr>
          <p:nvPr/>
        </p:nvCxnSpPr>
        <p:spPr>
          <a:xfrm>
            <a:off x="869135" y="3429000"/>
            <a:ext cx="16740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4186516"/>
      </p:ext>
    </p:extLst>
  </p:cSld>
  <p:clrMapOvr>
    <a:masterClrMapping/>
  </p:clrMapOvr>
  <mc:AlternateContent xmlns:mc="http://schemas.openxmlformats.org/markup-compatibility/2006" xmlns:p14="http://schemas.microsoft.com/office/powerpoint/2010/main">
    <mc:Choice Requires="p14">
      <p:transition spd="slow" p14:dur="2000" advTm="62268"/>
    </mc:Choice>
    <mc:Fallback xmlns="">
      <p:transition spd="slow" advTm="622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302218" y="1310054"/>
            <a:ext cx="10990385" cy="4747845"/>
          </a:xfrm>
        </p:spPr>
        <p:txBody>
          <a:bodyPr>
            <a:normAutofit/>
          </a:bodyPr>
          <a:lstStyle/>
          <a:p>
            <a:pPr marL="457200" indent="-457200">
              <a:buFont typeface="Arial" panose="020B0604020202020204" pitchFamily="34" charset="0"/>
              <a:buChar char="•"/>
            </a:pPr>
            <a:r>
              <a:rPr lang="en-US"/>
              <a:t>Overview of MCAS test development and scoring process</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Analysis of a grade 4 Constructed Response (CR) question with student responses</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Practice with scoring student responses</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Review of resources available on the Department’s website</a:t>
            </a:r>
          </a:p>
        </p:txBody>
      </p:sp>
    </p:spTree>
    <p:extLst>
      <p:ext uri="{BB962C8B-B14F-4D97-AF65-F5344CB8AC3E}">
        <p14:creationId xmlns:p14="http://schemas.microsoft.com/office/powerpoint/2010/main" val="226483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9317125-022B-D79D-CAD3-76394F1EF785}"/>
              </a:ext>
            </a:extLst>
          </p:cNvPr>
          <p:cNvSpPr txBox="1">
            <a:spLocks/>
          </p:cNvSpPr>
          <p:nvPr/>
        </p:nvSpPr>
        <p:spPr>
          <a:xfrm>
            <a:off x="409759" y="0"/>
            <a:ext cx="2133426"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Score: 1</a:t>
            </a:r>
          </a:p>
        </p:txBody>
      </p:sp>
      <p:pic>
        <p:nvPicPr>
          <p:cNvPr id="3" name="Picture 2" descr="Teamwork is important on the space station. Everyone has to work together and get along. You can't go out somewhere to get away from one another.">
            <a:extLst>
              <a:ext uri="{FF2B5EF4-FFF2-40B4-BE49-F238E27FC236}">
                <a16:creationId xmlns:a16="http://schemas.microsoft.com/office/drawing/2014/main" id="{4C4D8005-E137-5F61-7B0E-2F3F2506759A}"/>
              </a:ext>
            </a:extLst>
          </p:cNvPr>
          <p:cNvPicPr>
            <a:picLocks noChangeAspect="1"/>
          </p:cNvPicPr>
          <p:nvPr/>
        </p:nvPicPr>
        <p:blipFill>
          <a:blip r:embed="rId4"/>
          <a:stretch>
            <a:fillRect/>
          </a:stretch>
        </p:blipFill>
        <p:spPr>
          <a:xfrm>
            <a:off x="465809" y="2596000"/>
            <a:ext cx="11260382" cy="833000"/>
          </a:xfrm>
          <a:prstGeom prst="rect">
            <a:avLst/>
          </a:prstGeom>
        </p:spPr>
      </p:pic>
      <p:cxnSp>
        <p:nvCxnSpPr>
          <p:cNvPr id="12" name="Straight Connector 11">
            <a:extLst>
              <a:ext uri="{FF2B5EF4-FFF2-40B4-BE49-F238E27FC236}">
                <a16:creationId xmlns:a16="http://schemas.microsoft.com/office/drawing/2014/main" id="{C32930EE-04E9-44AB-B86C-683B0D0B1D63}"/>
              </a:ext>
            </a:extLst>
          </p:cNvPr>
          <p:cNvCxnSpPr>
            <a:cxnSpLocks/>
          </p:cNvCxnSpPr>
          <p:nvPr/>
        </p:nvCxnSpPr>
        <p:spPr>
          <a:xfrm>
            <a:off x="7172696" y="2960955"/>
            <a:ext cx="41976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descr="Teamwork is important on the space station. Everyone has to work together and get along. You can't go out somewhere to get away from one another.">
            <a:extLst>
              <a:ext uri="{FF2B5EF4-FFF2-40B4-BE49-F238E27FC236}">
                <a16:creationId xmlns:a16="http://schemas.microsoft.com/office/drawing/2014/main" id="{857C2563-D95E-702D-F476-65B9D6D5B053}"/>
              </a:ext>
            </a:extLst>
          </p:cNvPr>
          <p:cNvCxnSpPr>
            <a:cxnSpLocks/>
          </p:cNvCxnSpPr>
          <p:nvPr/>
        </p:nvCxnSpPr>
        <p:spPr>
          <a:xfrm>
            <a:off x="598583" y="3229311"/>
            <a:ext cx="698166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1647293"/>
      </p:ext>
    </p:extLst>
  </p:cSld>
  <p:clrMapOvr>
    <a:masterClrMapping/>
  </p:clrMapOvr>
  <mc:AlternateContent xmlns:mc="http://schemas.openxmlformats.org/markup-compatibility/2006" xmlns:p14="http://schemas.microsoft.com/office/powerpoint/2010/main">
    <mc:Choice Requires="p14">
      <p:transition spd="slow" p14:dur="2000" advTm="57642"/>
    </mc:Choice>
    <mc:Fallback xmlns="">
      <p:transition spd="slow" advTm="57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5FDD013-9CCF-3B82-7661-3630C9C21C2D}"/>
              </a:ext>
            </a:extLst>
          </p:cNvPr>
          <p:cNvGraphicFramePr>
            <a:graphicFrameLocks noGrp="1"/>
          </p:cNvGraphicFramePr>
          <p:nvPr>
            <p:extLst>
              <p:ext uri="{D42A27DB-BD31-4B8C-83A1-F6EECF244321}">
                <p14:modId xmlns:p14="http://schemas.microsoft.com/office/powerpoint/2010/main" val="1620430089"/>
              </p:ext>
            </p:extLst>
          </p:nvPr>
        </p:nvGraphicFramePr>
        <p:xfrm>
          <a:off x="976411" y="1657010"/>
          <a:ext cx="9409535" cy="3199670"/>
        </p:xfrm>
        <a:graphic>
          <a:graphicData uri="http://schemas.openxmlformats.org/drawingml/2006/table">
            <a:tbl>
              <a:tblPr firstRow="1" firstCol="1" bandRow="1">
                <a:tableStyleId>{5C22544A-7EE6-4342-B048-85BDC9FD1C3A}</a:tableStyleId>
              </a:tblPr>
              <a:tblGrid>
                <a:gridCol w="1698550">
                  <a:extLst>
                    <a:ext uri="{9D8B030D-6E8A-4147-A177-3AD203B41FA5}">
                      <a16:colId xmlns:a16="http://schemas.microsoft.com/office/drawing/2014/main" val="2955898741"/>
                    </a:ext>
                  </a:extLst>
                </a:gridCol>
                <a:gridCol w="7710985">
                  <a:extLst>
                    <a:ext uri="{9D8B030D-6E8A-4147-A177-3AD203B41FA5}">
                      <a16:colId xmlns:a16="http://schemas.microsoft.com/office/drawing/2014/main" val="821841340"/>
                    </a:ext>
                  </a:extLst>
                </a:gridCol>
              </a:tblGrid>
              <a:tr h="403801">
                <a:tc>
                  <a:txBody>
                    <a:bodyPr/>
                    <a:lstStyle/>
                    <a:p>
                      <a:pPr marL="0" marR="0" algn="l">
                        <a:lnSpc>
                          <a:spcPct val="115000"/>
                        </a:lnSpc>
                        <a:spcBef>
                          <a:spcPts val="0"/>
                        </a:spcBef>
                        <a:spcAft>
                          <a:spcPts val="0"/>
                        </a:spcAft>
                      </a:pPr>
                      <a:r>
                        <a:rPr lang="en-US" sz="2400">
                          <a:effectLst/>
                        </a:rPr>
                        <a:t>Score Point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tc>
                  <a:txBody>
                    <a:bodyPr/>
                    <a:lstStyle/>
                    <a:p>
                      <a:pPr marL="0" marR="0" algn="l">
                        <a:lnSpc>
                          <a:spcPct val="115000"/>
                        </a:lnSpc>
                        <a:spcBef>
                          <a:spcPts val="0"/>
                        </a:spcBef>
                        <a:spcAft>
                          <a:spcPts val="0"/>
                        </a:spcAft>
                      </a:pPr>
                      <a:r>
                        <a:rPr lang="en-US" sz="2400">
                          <a:effectLst/>
                        </a:rPr>
                        <a:t>Description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73296118"/>
                  </a:ext>
                </a:extLst>
              </a:tr>
              <a:tr h="652101">
                <a:tc>
                  <a:txBody>
                    <a:bodyPr/>
                    <a:lstStyle/>
                    <a:p>
                      <a:pPr marL="0" marR="0" algn="ctr">
                        <a:lnSpc>
                          <a:spcPct val="115000"/>
                        </a:lnSpc>
                        <a:spcBef>
                          <a:spcPts val="0"/>
                        </a:spcBef>
                        <a:spcAft>
                          <a:spcPts val="0"/>
                        </a:spcAft>
                      </a:pPr>
                      <a:r>
                        <a:rPr lang="en-US" sz="35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full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important and specific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99492396"/>
                  </a:ext>
                </a:extLst>
              </a:tr>
              <a:tr h="652101">
                <a:tc>
                  <a:txBody>
                    <a:bodyPr/>
                    <a:lstStyle/>
                    <a:p>
                      <a:pPr marL="0" marR="0" algn="ctr">
                        <a:lnSpc>
                          <a:spcPct val="115000"/>
                        </a:lnSpc>
                        <a:spcBef>
                          <a:spcPts val="0"/>
                        </a:spcBef>
                        <a:spcAft>
                          <a:spcPts val="0"/>
                        </a:spcAft>
                      </a:pPr>
                      <a:r>
                        <a:rPr lang="en-US" sz="35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partial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some important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42365872"/>
                  </a:ext>
                </a:extLst>
              </a:tr>
              <a:tr h="754471">
                <a:tc>
                  <a:txBody>
                    <a:bodyPr/>
                    <a:lstStyle/>
                    <a:p>
                      <a:pPr marL="0" marR="0" algn="ctr">
                        <a:lnSpc>
                          <a:spcPct val="115000"/>
                        </a:lnSpc>
                        <a:spcBef>
                          <a:spcPts val="0"/>
                        </a:spcBef>
                        <a:spcAft>
                          <a:spcPts val="0"/>
                        </a:spcAft>
                      </a:pPr>
                      <a:r>
                        <a:rPr lang="en-US" sz="35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minimal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little or no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25492442"/>
                  </a:ext>
                </a:extLst>
              </a:tr>
              <a:tr h="652101">
                <a:tc>
                  <a:txBody>
                    <a:bodyPr/>
                    <a:lstStyle/>
                    <a:p>
                      <a:pPr marL="0" marR="0" algn="ctr">
                        <a:lnSpc>
                          <a:spcPct val="115000"/>
                        </a:lnSpc>
                        <a:spcBef>
                          <a:spcPts val="0"/>
                        </a:spcBef>
                        <a:spcAft>
                          <a:spcPts val="0"/>
                        </a:spcAft>
                      </a:pPr>
                      <a:r>
                        <a:rPr lang="en-US" sz="35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a:t>
                      </a:r>
                      <a:r>
                        <a:rPr lang="en-US" sz="2000" b="1">
                          <a:effectLst/>
                        </a:rPr>
                        <a:t>no </a:t>
                      </a:r>
                      <a:r>
                        <a:rPr lang="en-US" sz="2000">
                          <a:effectLst/>
                        </a:rPr>
                        <a:t>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a:t>
                      </a:r>
                      <a:r>
                        <a:rPr lang="en-US" sz="2000" b="1">
                          <a:effectLst/>
                        </a:rPr>
                        <a:t>insufficient</a:t>
                      </a:r>
                      <a:r>
                        <a:rPr lang="en-US" sz="2000">
                          <a:effectLst/>
                        </a:rPr>
                        <a: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907179273"/>
                  </a:ext>
                </a:extLst>
              </a:tr>
            </a:tbl>
          </a:graphicData>
        </a:graphic>
      </p:graphicFrame>
      <p:sp>
        <p:nvSpPr>
          <p:cNvPr id="9" name="Rectangle 1">
            <a:extLst>
              <a:ext uri="{FF2B5EF4-FFF2-40B4-BE49-F238E27FC236}">
                <a16:creationId xmlns:a16="http://schemas.microsoft.com/office/drawing/2014/main" id="{7DF86FA9-319C-4EE7-9EB1-10A19D8E9BA5}"/>
              </a:ext>
              <a:ext uri="{C183D7F6-B498-43B3-948B-1728B52AA6E4}">
                <adec:decorative xmlns:adec="http://schemas.microsoft.com/office/drawing/2017/decorative" val="1"/>
              </a:ext>
            </a:extLst>
          </p:cNvPr>
          <p:cNvSpPr>
            <a:spLocks noChangeArrowheads="1"/>
          </p:cNvSpPr>
          <p:nvPr/>
        </p:nvSpPr>
        <p:spPr bwMode="auto">
          <a:xfrm>
            <a:off x="2587483" y="1954827"/>
            <a:ext cx="99957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Oval 11">
            <a:extLst>
              <a:ext uri="{FF2B5EF4-FFF2-40B4-BE49-F238E27FC236}">
                <a16:creationId xmlns:a16="http://schemas.microsoft.com/office/drawing/2014/main" id="{1F33E245-97F9-5E1E-5D05-847CF473F386}"/>
              </a:ext>
            </a:extLst>
          </p:cNvPr>
          <p:cNvSpPr/>
          <p:nvPr/>
        </p:nvSpPr>
        <p:spPr>
          <a:xfrm>
            <a:off x="3888506" y="4498423"/>
            <a:ext cx="3243814" cy="428341"/>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EBB394A-80CC-8940-A842-11AB8E7ED704}"/>
              </a:ext>
            </a:extLst>
          </p:cNvPr>
          <p:cNvCxnSpPr>
            <a:cxnSpLocks/>
          </p:cNvCxnSpPr>
          <p:nvPr/>
        </p:nvCxnSpPr>
        <p:spPr>
          <a:xfrm>
            <a:off x="4615921" y="4472252"/>
            <a:ext cx="4290573" cy="374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E1FAD14F-BA55-939A-8E71-FA5197016209}"/>
              </a:ext>
            </a:extLst>
          </p:cNvPr>
          <p:cNvSpPr txBox="1">
            <a:spLocks/>
          </p:cNvSpPr>
          <p:nvPr/>
        </p:nvSpPr>
        <p:spPr>
          <a:xfrm>
            <a:off x="437917" y="245228"/>
            <a:ext cx="10990385" cy="80085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Constructed Response Scoring Guide			</a:t>
            </a:r>
          </a:p>
        </p:txBody>
      </p:sp>
    </p:spTree>
    <p:extLst>
      <p:ext uri="{BB962C8B-B14F-4D97-AF65-F5344CB8AC3E}">
        <p14:creationId xmlns:p14="http://schemas.microsoft.com/office/powerpoint/2010/main" val="4142736049"/>
      </p:ext>
    </p:extLst>
  </p:cSld>
  <p:clrMapOvr>
    <a:masterClrMapping/>
  </p:clrMapOvr>
  <mc:AlternateContent xmlns:mc="http://schemas.openxmlformats.org/markup-compatibility/2006" xmlns:p14="http://schemas.microsoft.com/office/powerpoint/2010/main">
    <mc:Choice Requires="p14">
      <p:transition spd="slow" p14:dur="2000" advTm="17308"/>
    </mc:Choice>
    <mc:Fallback xmlns="">
      <p:transition spd="slow" advTm="1730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9317125-022B-D79D-CAD3-76394F1EF785}"/>
              </a:ext>
            </a:extLst>
          </p:cNvPr>
          <p:cNvSpPr txBox="1">
            <a:spLocks/>
          </p:cNvSpPr>
          <p:nvPr/>
        </p:nvSpPr>
        <p:spPr>
          <a:xfrm>
            <a:off x="354432" y="0"/>
            <a:ext cx="2133426"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Score: 0</a:t>
            </a:r>
          </a:p>
        </p:txBody>
      </p:sp>
      <p:pic>
        <p:nvPicPr>
          <p:cNvPr id="3" name="Picture 2" descr="up in space you run out of fresh fruit">
            <a:extLst>
              <a:ext uri="{FF2B5EF4-FFF2-40B4-BE49-F238E27FC236}">
                <a16:creationId xmlns:a16="http://schemas.microsoft.com/office/drawing/2014/main" id="{7274F357-0D41-641A-B517-5326D5232A84}"/>
              </a:ext>
            </a:extLst>
          </p:cNvPr>
          <p:cNvPicPr>
            <a:picLocks noChangeAspect="1"/>
          </p:cNvPicPr>
          <p:nvPr/>
        </p:nvPicPr>
        <p:blipFill>
          <a:blip r:embed="rId3"/>
          <a:stretch>
            <a:fillRect/>
          </a:stretch>
        </p:blipFill>
        <p:spPr>
          <a:xfrm>
            <a:off x="1265360" y="2600817"/>
            <a:ext cx="8992333" cy="1117229"/>
          </a:xfrm>
          <a:prstGeom prst="rect">
            <a:avLst/>
          </a:prstGeom>
        </p:spPr>
      </p:pic>
    </p:spTree>
    <p:extLst>
      <p:ext uri="{BB962C8B-B14F-4D97-AF65-F5344CB8AC3E}">
        <p14:creationId xmlns:p14="http://schemas.microsoft.com/office/powerpoint/2010/main" val="576240117"/>
      </p:ext>
    </p:extLst>
  </p:cSld>
  <p:clrMapOvr>
    <a:masterClrMapping/>
  </p:clrMapOvr>
  <mc:AlternateContent xmlns:mc="http://schemas.openxmlformats.org/markup-compatibility/2006" xmlns:p14="http://schemas.microsoft.com/office/powerpoint/2010/main">
    <mc:Choice Requires="p14">
      <p:transition spd="slow" p14:dur="2000" advTm="20188"/>
    </mc:Choice>
    <mc:Fallback xmlns="">
      <p:transition spd="slow" advTm="2018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Practice of Grade 4 CR Question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47179" y="1449502"/>
            <a:ext cx="11297641" cy="4843849"/>
          </a:xfrm>
        </p:spPr>
        <p:txBody>
          <a:bodyPr>
            <a:normAutofit/>
          </a:bodyPr>
          <a:lstStyle/>
          <a:p>
            <a:pPr marL="457200" indent="-457200">
              <a:lnSpc>
                <a:spcPct val="90000"/>
              </a:lnSpc>
              <a:buFont typeface="Wingdings" panose="05000000000000000000" pitchFamily="2" charset="2"/>
              <a:buChar char="ü"/>
            </a:pPr>
            <a:r>
              <a:rPr lang="en-US" altLang="en-US"/>
              <a:t>Revisit the question and passage.</a:t>
            </a:r>
          </a:p>
          <a:p>
            <a:pPr marL="457200" indent="-457200">
              <a:lnSpc>
                <a:spcPct val="90000"/>
              </a:lnSpc>
              <a:buFont typeface="Wingdings" panose="05000000000000000000" pitchFamily="2" charset="2"/>
              <a:buChar char="ü"/>
            </a:pPr>
            <a:endParaRPr lang="en-US" altLang="en-US"/>
          </a:p>
          <a:p>
            <a:pPr marL="457200" indent="-457200">
              <a:lnSpc>
                <a:spcPct val="90000"/>
              </a:lnSpc>
              <a:buFont typeface="Wingdings" panose="05000000000000000000" pitchFamily="2" charset="2"/>
              <a:buChar char="ü"/>
            </a:pPr>
            <a:r>
              <a:rPr lang="en-US" altLang="en-US"/>
              <a:t>Read the response. </a:t>
            </a:r>
          </a:p>
          <a:p>
            <a:pPr marL="457200" indent="-457200">
              <a:lnSpc>
                <a:spcPct val="90000"/>
              </a:lnSpc>
              <a:buFont typeface="Wingdings" panose="05000000000000000000" pitchFamily="2" charset="2"/>
              <a:buChar char="ü"/>
            </a:pPr>
            <a:endParaRPr lang="en-US" altLang="en-US"/>
          </a:p>
          <a:p>
            <a:pPr marL="457200" indent="-457200">
              <a:lnSpc>
                <a:spcPct val="90000"/>
              </a:lnSpc>
              <a:buFont typeface="Wingdings" panose="05000000000000000000" pitchFamily="2" charset="2"/>
              <a:buChar char="ü"/>
            </a:pPr>
            <a:r>
              <a:rPr lang="en-US" altLang="en-US"/>
              <a:t>Use the anchor papers and scoring guide to score the response.</a:t>
            </a:r>
          </a:p>
          <a:p>
            <a:pPr marL="457200" indent="-457200">
              <a:lnSpc>
                <a:spcPct val="90000"/>
              </a:lnSpc>
              <a:buFont typeface="Wingdings" panose="05000000000000000000" pitchFamily="2" charset="2"/>
              <a:buChar char="ü"/>
            </a:pPr>
            <a:endParaRPr lang="en-US" altLang="en-US"/>
          </a:p>
          <a:p>
            <a:pPr marL="457200" indent="-457200">
              <a:lnSpc>
                <a:spcPct val="90000"/>
              </a:lnSpc>
              <a:buFont typeface="Wingdings" panose="05000000000000000000" pitchFamily="2" charset="2"/>
              <a:buChar char="ü"/>
            </a:pPr>
            <a:r>
              <a:rPr lang="en-US" altLang="en-US"/>
              <a:t>Choose one score that you think best represents the response.</a:t>
            </a:r>
          </a:p>
          <a:p>
            <a:pPr marL="457200" indent="-457200">
              <a:lnSpc>
                <a:spcPct val="90000"/>
              </a:lnSpc>
              <a:buFont typeface="Wingdings" panose="05000000000000000000" pitchFamily="2" charset="2"/>
              <a:buChar char="ü"/>
            </a:pPr>
            <a:endParaRPr lang="en-US" altLang="en-US"/>
          </a:p>
        </p:txBody>
      </p:sp>
    </p:spTree>
    <p:extLst>
      <p:ext uri="{BB962C8B-B14F-4D97-AF65-F5344CB8AC3E}">
        <p14:creationId xmlns:p14="http://schemas.microsoft.com/office/powerpoint/2010/main" val="1764091720"/>
      </p:ext>
    </p:extLst>
  </p:cSld>
  <p:clrMapOvr>
    <a:masterClrMapping/>
  </p:clrMapOvr>
  <mc:AlternateContent xmlns:mc="http://schemas.openxmlformats.org/markup-compatibility/2006" xmlns:p14="http://schemas.microsoft.com/office/powerpoint/2010/main">
    <mc:Choice Requires="p14">
      <p:transition spd="slow" p14:dur="2000" advTm="72679"/>
    </mc:Choice>
    <mc:Fallback xmlns="">
      <p:transition spd="slow" advTm="7267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work is important in ISS for many reasons. They all have different jobs because there can't just be one person doing all of the jobs and that shows teamwork. On the International Space Station, people live and work close together. People on the ISS have to learn different languages. The crew works together to keep their space home tidy. Everyone has to work together to get along.">
            <a:extLst>
              <a:ext uri="{FF2B5EF4-FFF2-40B4-BE49-F238E27FC236}">
                <a16:creationId xmlns:a16="http://schemas.microsoft.com/office/drawing/2014/main" id="{75ED1870-D042-C9E7-18C5-E18FAF19C3D4}"/>
              </a:ext>
            </a:extLst>
          </p:cNvPr>
          <p:cNvPicPr>
            <a:picLocks noChangeAspect="1"/>
          </p:cNvPicPr>
          <p:nvPr/>
        </p:nvPicPr>
        <p:blipFill>
          <a:blip r:embed="rId3"/>
          <a:stretch>
            <a:fillRect/>
          </a:stretch>
        </p:blipFill>
        <p:spPr>
          <a:xfrm>
            <a:off x="465991" y="2140052"/>
            <a:ext cx="11424913" cy="1806371"/>
          </a:xfrm>
          <a:prstGeom prst="rect">
            <a:avLst/>
          </a:prstGeom>
        </p:spPr>
      </p:pic>
      <p:sp>
        <p:nvSpPr>
          <p:cNvPr id="9" name="Title 1">
            <a:extLst>
              <a:ext uri="{FF2B5EF4-FFF2-40B4-BE49-F238E27FC236}">
                <a16:creationId xmlns:a16="http://schemas.microsoft.com/office/drawing/2014/main" id="{885F8C79-FC4B-9EF2-278C-CDBABA768C6A}"/>
              </a:ext>
            </a:extLst>
          </p:cNvPr>
          <p:cNvSpPr>
            <a:spLocks noGrp="1"/>
          </p:cNvSpPr>
          <p:nvPr>
            <p:ph type="title"/>
          </p:nvPr>
        </p:nvSpPr>
        <p:spPr>
          <a:xfrm>
            <a:off x="465991" y="219057"/>
            <a:ext cx="10990385" cy="800851"/>
          </a:xfrm>
        </p:spPr>
        <p:txBody>
          <a:bodyPr>
            <a:normAutofit/>
          </a:bodyPr>
          <a:lstStyle/>
          <a:p>
            <a:r>
              <a:rPr lang="en-US" sz="4000"/>
              <a:t>Response A									</a:t>
            </a:r>
          </a:p>
        </p:txBody>
      </p:sp>
    </p:spTree>
    <p:extLst>
      <p:ext uri="{BB962C8B-B14F-4D97-AF65-F5344CB8AC3E}">
        <p14:creationId xmlns:p14="http://schemas.microsoft.com/office/powerpoint/2010/main" val="4235048580"/>
      </p:ext>
    </p:extLst>
  </p:cSld>
  <p:clrMapOvr>
    <a:masterClrMapping/>
  </p:clrMapOvr>
  <mc:AlternateContent xmlns:mc="http://schemas.openxmlformats.org/markup-compatibility/2006" xmlns:p14="http://schemas.microsoft.com/office/powerpoint/2010/main">
    <mc:Choice Requires="p14">
      <p:transition spd="slow" p14:dur="2000" advTm="10435"/>
    </mc:Choice>
    <mc:Fallback xmlns="">
      <p:transition spd="slow" advTm="1043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work is important in ISS for many reasons. They all have different jobs because there can't just be one person doing all of the jobs and that shows teamwork. On the International Space Station, people live and work close together. People on the ISS have to learn different languages. The crew works together to keep their space home tidy. Everyone has to work together to get along.">
            <a:extLst>
              <a:ext uri="{FF2B5EF4-FFF2-40B4-BE49-F238E27FC236}">
                <a16:creationId xmlns:a16="http://schemas.microsoft.com/office/drawing/2014/main" id="{75ED1870-D042-C9E7-18C5-E18FAF19C3D4}"/>
              </a:ext>
            </a:extLst>
          </p:cNvPr>
          <p:cNvPicPr>
            <a:picLocks noChangeAspect="1"/>
          </p:cNvPicPr>
          <p:nvPr/>
        </p:nvPicPr>
        <p:blipFill>
          <a:blip r:embed="rId4"/>
          <a:stretch>
            <a:fillRect/>
          </a:stretch>
        </p:blipFill>
        <p:spPr>
          <a:xfrm>
            <a:off x="465991" y="2140052"/>
            <a:ext cx="11424913" cy="1806371"/>
          </a:xfrm>
          <a:prstGeom prst="rect">
            <a:avLst/>
          </a:prstGeom>
        </p:spPr>
      </p:pic>
      <p:sp>
        <p:nvSpPr>
          <p:cNvPr id="9" name="Title 1">
            <a:extLst>
              <a:ext uri="{FF2B5EF4-FFF2-40B4-BE49-F238E27FC236}">
                <a16:creationId xmlns:a16="http://schemas.microsoft.com/office/drawing/2014/main" id="{885F8C79-FC4B-9EF2-278C-CDBABA768C6A}"/>
              </a:ext>
            </a:extLst>
          </p:cNvPr>
          <p:cNvSpPr>
            <a:spLocks noGrp="1"/>
          </p:cNvSpPr>
          <p:nvPr>
            <p:ph type="title"/>
          </p:nvPr>
        </p:nvSpPr>
        <p:spPr>
          <a:xfrm>
            <a:off x="465991" y="219057"/>
            <a:ext cx="10990385" cy="800851"/>
          </a:xfrm>
        </p:spPr>
        <p:txBody>
          <a:bodyPr>
            <a:normAutofit/>
          </a:bodyPr>
          <a:lstStyle/>
          <a:p>
            <a:r>
              <a:rPr lang="en-US" sz="4000"/>
              <a:t>Response A									</a:t>
            </a:r>
          </a:p>
        </p:txBody>
      </p:sp>
      <p:sp>
        <p:nvSpPr>
          <p:cNvPr id="10" name="Title 1">
            <a:extLst>
              <a:ext uri="{FF2B5EF4-FFF2-40B4-BE49-F238E27FC236}">
                <a16:creationId xmlns:a16="http://schemas.microsoft.com/office/drawing/2014/main" id="{777886C6-4089-CFAD-430B-F25A87F8927E}"/>
              </a:ext>
            </a:extLst>
          </p:cNvPr>
          <p:cNvSpPr txBox="1">
            <a:spLocks/>
          </p:cNvSpPr>
          <p:nvPr/>
        </p:nvSpPr>
        <p:spPr>
          <a:xfrm>
            <a:off x="600807" y="4866339"/>
            <a:ext cx="10990385" cy="80085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                                                                                         </a:t>
            </a:r>
            <a:r>
              <a:rPr lang="en-US" sz="6400"/>
              <a:t>Score: 2	</a:t>
            </a:r>
            <a:r>
              <a:rPr lang="en-US" sz="4000"/>
              <a:t>								</a:t>
            </a:r>
          </a:p>
        </p:txBody>
      </p:sp>
      <p:cxnSp>
        <p:nvCxnSpPr>
          <p:cNvPr id="12" name="Straight Connector 11">
            <a:extLst>
              <a:ext uri="{FF2B5EF4-FFF2-40B4-BE49-F238E27FC236}">
                <a16:creationId xmlns:a16="http://schemas.microsoft.com/office/drawing/2014/main" id="{626AFA02-8F2E-CE4A-1D02-C8C127246AEA}"/>
              </a:ext>
            </a:extLst>
          </p:cNvPr>
          <p:cNvCxnSpPr>
            <a:cxnSpLocks/>
          </p:cNvCxnSpPr>
          <p:nvPr/>
        </p:nvCxnSpPr>
        <p:spPr>
          <a:xfrm>
            <a:off x="4102749" y="3136841"/>
            <a:ext cx="412685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C9248E-2489-21A2-4B36-FCAE6965A20D}"/>
              </a:ext>
            </a:extLst>
          </p:cNvPr>
          <p:cNvCxnSpPr>
            <a:cxnSpLocks/>
          </p:cNvCxnSpPr>
          <p:nvPr/>
        </p:nvCxnSpPr>
        <p:spPr>
          <a:xfrm>
            <a:off x="6355535" y="2560036"/>
            <a:ext cx="30932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F41E49-BAF6-9EF7-CDE1-37690819F7B7}"/>
              </a:ext>
            </a:extLst>
          </p:cNvPr>
          <p:cNvCxnSpPr>
            <a:cxnSpLocks/>
          </p:cNvCxnSpPr>
          <p:nvPr/>
        </p:nvCxnSpPr>
        <p:spPr>
          <a:xfrm>
            <a:off x="7205472" y="3429000"/>
            <a:ext cx="2918937"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00335630"/>
      </p:ext>
    </p:extLst>
  </p:cSld>
  <p:clrMapOvr>
    <a:masterClrMapping/>
  </p:clrMapOvr>
  <mc:AlternateContent xmlns:mc="http://schemas.openxmlformats.org/markup-compatibility/2006" xmlns:p14="http://schemas.microsoft.com/office/powerpoint/2010/main">
    <mc:Choice Requires="p14">
      <p:transition spd="slow" p14:dur="2000" advTm="73152"/>
    </mc:Choice>
    <mc:Fallback xmlns="">
      <p:transition spd="slow" advTm="731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amwork is important on the International Space Station, or ISS, in many ways. Here are some examples of why. One way teamwork is crucial on teh ISS, as the article says in the section &quot;Chores? In space?&quot; is that the ISS is bigger than a football field, and it often needs to be cleaned. The whole crew needs to work together to clean, or if it's just you'll be cleaning for a very long time. Another reason teamwork is necsesary on the space station, as it says in paragraph 29, is that you're stuck with 5 other people for three months, so you need to cooperate, because you can't ge out of the house if someone's being annoying. Finally, teamwork is a big part of living on the space station because the text talks about all the work that needs to be done, and astronauts need to be able to work together. If they're unable to do that, nothing would ever get done! These are some ways that show why teamwork is important on the International Space station.">
            <a:extLst>
              <a:ext uri="{FF2B5EF4-FFF2-40B4-BE49-F238E27FC236}">
                <a16:creationId xmlns:a16="http://schemas.microsoft.com/office/drawing/2014/main" id="{E595396D-9DF2-C7B7-07D4-6CF8CF38B90E}"/>
              </a:ext>
            </a:extLst>
          </p:cNvPr>
          <p:cNvPicPr>
            <a:picLocks noChangeAspect="1"/>
          </p:cNvPicPr>
          <p:nvPr/>
        </p:nvPicPr>
        <p:blipFill>
          <a:blip r:embed="rId3"/>
          <a:stretch>
            <a:fillRect/>
          </a:stretch>
        </p:blipFill>
        <p:spPr>
          <a:xfrm>
            <a:off x="1041611" y="1815153"/>
            <a:ext cx="10108777" cy="3035418"/>
          </a:xfrm>
          <a:prstGeom prst="rect">
            <a:avLst/>
          </a:prstGeom>
        </p:spPr>
      </p:pic>
      <p:sp>
        <p:nvSpPr>
          <p:cNvPr id="12" name="Title 1">
            <a:extLst>
              <a:ext uri="{FF2B5EF4-FFF2-40B4-BE49-F238E27FC236}">
                <a16:creationId xmlns:a16="http://schemas.microsoft.com/office/drawing/2014/main" id="{FE76DEB7-5590-502C-58EF-30A7C5A5F464}"/>
              </a:ext>
            </a:extLst>
          </p:cNvPr>
          <p:cNvSpPr txBox="1">
            <a:spLocks/>
          </p:cNvSpPr>
          <p:nvPr/>
        </p:nvSpPr>
        <p:spPr>
          <a:xfrm>
            <a:off x="465991" y="219057"/>
            <a:ext cx="10990385"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Response B							</a:t>
            </a:r>
          </a:p>
        </p:txBody>
      </p:sp>
    </p:spTree>
    <p:extLst>
      <p:ext uri="{BB962C8B-B14F-4D97-AF65-F5344CB8AC3E}">
        <p14:creationId xmlns:p14="http://schemas.microsoft.com/office/powerpoint/2010/main" val="3822182882"/>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amwork is important on the International Space Station, or ISS, in many ways. Here are some examples of why. One way teamwork is crucial on teh ISS, as the article says in the section &quot;Chores? In space?&quot; is that the ISS is bigger than a football field, and it often needs to be cleaned. The whole crew needs to work together to clean, or if it's just you'll be cleaning for a very long time. Another reason teamwork is necsesary on the space station, as it says in paragraph 29, is that you're stuck with 5 other people for three months, so you need to cooperate, because you can't ge out of the house if someone's being annoying. Finally, teamwork is a big part of living on the space station because the text talks about all the work that needs to be done, and astronauts need to be able to work together. If they're unable to do that, nothing would ever get done! These are some ways that show why teamwork is important on the International Space station.">
            <a:extLst>
              <a:ext uri="{FF2B5EF4-FFF2-40B4-BE49-F238E27FC236}">
                <a16:creationId xmlns:a16="http://schemas.microsoft.com/office/drawing/2014/main" id="{E595396D-9DF2-C7B7-07D4-6CF8CF38B90E}"/>
              </a:ext>
            </a:extLst>
          </p:cNvPr>
          <p:cNvPicPr>
            <a:picLocks noChangeAspect="1"/>
          </p:cNvPicPr>
          <p:nvPr/>
        </p:nvPicPr>
        <p:blipFill>
          <a:blip r:embed="rId4"/>
          <a:stretch>
            <a:fillRect/>
          </a:stretch>
        </p:blipFill>
        <p:spPr>
          <a:xfrm>
            <a:off x="1041611" y="1815153"/>
            <a:ext cx="10108777" cy="3035418"/>
          </a:xfrm>
          <a:prstGeom prst="rect">
            <a:avLst/>
          </a:prstGeom>
        </p:spPr>
      </p:pic>
      <p:sp>
        <p:nvSpPr>
          <p:cNvPr id="9" name="Title 1">
            <a:extLst>
              <a:ext uri="{FF2B5EF4-FFF2-40B4-BE49-F238E27FC236}">
                <a16:creationId xmlns:a16="http://schemas.microsoft.com/office/drawing/2014/main" id="{66018479-99EC-0705-91EA-644147662D7B}"/>
              </a:ext>
            </a:extLst>
          </p:cNvPr>
          <p:cNvSpPr txBox="1">
            <a:spLocks/>
          </p:cNvSpPr>
          <p:nvPr/>
        </p:nvSpPr>
        <p:spPr>
          <a:xfrm>
            <a:off x="710976" y="5245390"/>
            <a:ext cx="10990385" cy="80085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                                                                                         </a:t>
            </a:r>
            <a:r>
              <a:rPr lang="en-US" sz="6400"/>
              <a:t>Score: 3	</a:t>
            </a:r>
            <a:r>
              <a:rPr lang="en-US" sz="4000"/>
              <a:t>								</a:t>
            </a:r>
          </a:p>
        </p:txBody>
      </p:sp>
      <p:sp>
        <p:nvSpPr>
          <p:cNvPr id="12" name="Title 1">
            <a:extLst>
              <a:ext uri="{FF2B5EF4-FFF2-40B4-BE49-F238E27FC236}">
                <a16:creationId xmlns:a16="http://schemas.microsoft.com/office/drawing/2014/main" id="{FE76DEB7-5590-502C-58EF-30A7C5A5F464}"/>
              </a:ext>
            </a:extLst>
          </p:cNvPr>
          <p:cNvSpPr txBox="1">
            <a:spLocks/>
          </p:cNvSpPr>
          <p:nvPr/>
        </p:nvSpPr>
        <p:spPr>
          <a:xfrm>
            <a:off x="465991" y="219057"/>
            <a:ext cx="10990385"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Response B							</a:t>
            </a:r>
          </a:p>
        </p:txBody>
      </p:sp>
      <p:cxnSp>
        <p:nvCxnSpPr>
          <p:cNvPr id="19" name="Straight Connector 18">
            <a:extLst>
              <a:ext uri="{FF2B5EF4-FFF2-40B4-BE49-F238E27FC236}">
                <a16:creationId xmlns:a16="http://schemas.microsoft.com/office/drawing/2014/main" id="{815F797C-6D0F-8847-71B7-0E8AB3598396}"/>
              </a:ext>
            </a:extLst>
          </p:cNvPr>
          <p:cNvCxnSpPr>
            <a:cxnSpLocks/>
          </p:cNvCxnSpPr>
          <p:nvPr/>
        </p:nvCxnSpPr>
        <p:spPr>
          <a:xfrm>
            <a:off x="1365504" y="2849402"/>
            <a:ext cx="904646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30F619-F7B0-E6B5-DB41-5FAF342268F7}"/>
              </a:ext>
            </a:extLst>
          </p:cNvPr>
          <p:cNvCxnSpPr>
            <a:cxnSpLocks/>
          </p:cNvCxnSpPr>
          <p:nvPr/>
        </p:nvCxnSpPr>
        <p:spPr>
          <a:xfrm>
            <a:off x="2338086" y="2614050"/>
            <a:ext cx="83221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9D5AA04-1AC7-CBCA-33C5-CC7BEC445E64}"/>
              </a:ext>
            </a:extLst>
          </p:cNvPr>
          <p:cNvCxnSpPr>
            <a:cxnSpLocks/>
          </p:cNvCxnSpPr>
          <p:nvPr/>
        </p:nvCxnSpPr>
        <p:spPr>
          <a:xfrm>
            <a:off x="1222521" y="3160298"/>
            <a:ext cx="394688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4B26D2-FC6E-E106-287C-3B62EFD5F917}"/>
              </a:ext>
            </a:extLst>
          </p:cNvPr>
          <p:cNvCxnSpPr>
            <a:cxnSpLocks/>
          </p:cNvCxnSpPr>
          <p:nvPr/>
        </p:nvCxnSpPr>
        <p:spPr>
          <a:xfrm>
            <a:off x="4064000" y="3363498"/>
            <a:ext cx="65962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219AA3-290B-C736-2ACC-D3ECB3689FEB}"/>
              </a:ext>
            </a:extLst>
          </p:cNvPr>
          <p:cNvCxnSpPr>
            <a:cxnSpLocks/>
          </p:cNvCxnSpPr>
          <p:nvPr/>
        </p:nvCxnSpPr>
        <p:spPr>
          <a:xfrm>
            <a:off x="1365504" y="3630198"/>
            <a:ext cx="605129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793DF6-0887-0781-517A-9F19A5C35332}"/>
              </a:ext>
            </a:extLst>
          </p:cNvPr>
          <p:cNvCxnSpPr>
            <a:cxnSpLocks/>
          </p:cNvCxnSpPr>
          <p:nvPr/>
        </p:nvCxnSpPr>
        <p:spPr>
          <a:xfrm>
            <a:off x="2965704" y="4112798"/>
            <a:ext cx="769458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7BB6F5-0587-B316-3406-710C342A5542}"/>
              </a:ext>
            </a:extLst>
          </p:cNvPr>
          <p:cNvCxnSpPr>
            <a:cxnSpLocks/>
          </p:cNvCxnSpPr>
          <p:nvPr/>
        </p:nvCxnSpPr>
        <p:spPr>
          <a:xfrm>
            <a:off x="1222521" y="4379498"/>
            <a:ext cx="111556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794384"/>
      </p:ext>
    </p:extLst>
  </p:cSld>
  <p:clrMapOvr>
    <a:masterClrMapping/>
  </p:clrMapOvr>
  <mc:AlternateContent xmlns:mc="http://schemas.openxmlformats.org/markup-compatibility/2006" xmlns:p14="http://schemas.microsoft.com/office/powerpoint/2010/main">
    <mc:Choice Requires="p14">
      <p:transition spd="slow" p14:dur="2000" advTm="88415"/>
    </mc:Choice>
    <mc:Fallback xmlns="">
      <p:transition spd="slow" advTm="884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86A032-0004-7340-DF04-CAD5A7A628B9}"/>
              </a:ext>
            </a:extLst>
          </p:cNvPr>
          <p:cNvSpPr txBox="1">
            <a:spLocks/>
          </p:cNvSpPr>
          <p:nvPr/>
        </p:nvSpPr>
        <p:spPr>
          <a:xfrm>
            <a:off x="465991" y="219057"/>
            <a:ext cx="10990385" cy="80085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Response C	 								</a:t>
            </a:r>
          </a:p>
        </p:txBody>
      </p:sp>
      <p:pic>
        <p:nvPicPr>
          <p:cNvPr id="3" name="Picture 2" descr="the space station takes 205 miles to go to space">
            <a:extLst>
              <a:ext uri="{FF2B5EF4-FFF2-40B4-BE49-F238E27FC236}">
                <a16:creationId xmlns:a16="http://schemas.microsoft.com/office/drawing/2014/main" id="{75CF3411-0E2A-AF93-1E6D-ED122C3B80E3}"/>
              </a:ext>
            </a:extLst>
          </p:cNvPr>
          <p:cNvPicPr>
            <a:picLocks noChangeAspect="1"/>
          </p:cNvPicPr>
          <p:nvPr/>
        </p:nvPicPr>
        <p:blipFill>
          <a:blip r:embed="rId3"/>
          <a:stretch>
            <a:fillRect/>
          </a:stretch>
        </p:blipFill>
        <p:spPr>
          <a:xfrm>
            <a:off x="838200" y="2499790"/>
            <a:ext cx="9239250" cy="1025211"/>
          </a:xfrm>
          <a:prstGeom prst="rect">
            <a:avLst/>
          </a:prstGeom>
        </p:spPr>
      </p:pic>
    </p:spTree>
    <p:extLst>
      <p:ext uri="{BB962C8B-B14F-4D97-AF65-F5344CB8AC3E}">
        <p14:creationId xmlns:p14="http://schemas.microsoft.com/office/powerpoint/2010/main" val="3129226515"/>
      </p:ext>
    </p:extLst>
  </p:cSld>
  <p:clrMapOvr>
    <a:masterClrMapping/>
  </p:clrMapOvr>
  <mc:AlternateContent xmlns:mc="http://schemas.openxmlformats.org/markup-compatibility/2006" xmlns:p14="http://schemas.microsoft.com/office/powerpoint/2010/main">
    <mc:Choice Requires="p14">
      <p:transition spd="slow" p14:dur="2000" advTm="7695"/>
    </mc:Choice>
    <mc:Fallback xmlns="">
      <p:transition spd="slow" advTm="769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436645-9F2C-8C3D-6A54-8102050E9316}"/>
              </a:ext>
            </a:extLst>
          </p:cNvPr>
          <p:cNvSpPr txBox="1">
            <a:spLocks/>
          </p:cNvSpPr>
          <p:nvPr/>
        </p:nvSpPr>
        <p:spPr>
          <a:xfrm>
            <a:off x="600807" y="4866339"/>
            <a:ext cx="10990385" cy="80085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                                                                                         </a:t>
            </a:r>
            <a:r>
              <a:rPr lang="en-US" sz="6400"/>
              <a:t>Score: 0	</a:t>
            </a:r>
            <a:r>
              <a:rPr lang="en-US" sz="4000"/>
              <a:t>								</a:t>
            </a:r>
          </a:p>
        </p:txBody>
      </p:sp>
      <p:sp>
        <p:nvSpPr>
          <p:cNvPr id="7" name="Title 1">
            <a:extLst>
              <a:ext uri="{FF2B5EF4-FFF2-40B4-BE49-F238E27FC236}">
                <a16:creationId xmlns:a16="http://schemas.microsoft.com/office/drawing/2014/main" id="{F786A032-0004-7340-DF04-CAD5A7A628B9}"/>
              </a:ext>
            </a:extLst>
          </p:cNvPr>
          <p:cNvSpPr txBox="1">
            <a:spLocks/>
          </p:cNvSpPr>
          <p:nvPr/>
        </p:nvSpPr>
        <p:spPr>
          <a:xfrm>
            <a:off x="465991" y="219057"/>
            <a:ext cx="10990385" cy="800851"/>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Response C	 								</a:t>
            </a:r>
          </a:p>
        </p:txBody>
      </p:sp>
      <p:pic>
        <p:nvPicPr>
          <p:cNvPr id="3" name="Picture 2" descr="the space station takes 205 miles to go to space">
            <a:extLst>
              <a:ext uri="{FF2B5EF4-FFF2-40B4-BE49-F238E27FC236}">
                <a16:creationId xmlns:a16="http://schemas.microsoft.com/office/drawing/2014/main" id="{75CF3411-0E2A-AF93-1E6D-ED122C3B80E3}"/>
              </a:ext>
            </a:extLst>
          </p:cNvPr>
          <p:cNvPicPr>
            <a:picLocks noChangeAspect="1"/>
          </p:cNvPicPr>
          <p:nvPr/>
        </p:nvPicPr>
        <p:blipFill>
          <a:blip r:embed="rId4"/>
          <a:stretch>
            <a:fillRect/>
          </a:stretch>
        </p:blipFill>
        <p:spPr>
          <a:xfrm>
            <a:off x="838200" y="2499790"/>
            <a:ext cx="9239250" cy="1025211"/>
          </a:xfrm>
          <a:prstGeom prst="rect">
            <a:avLst/>
          </a:prstGeom>
        </p:spPr>
      </p:pic>
    </p:spTree>
    <p:custDataLst>
      <p:tags r:id="rId1"/>
    </p:custDataLst>
    <p:extLst>
      <p:ext uri="{BB962C8B-B14F-4D97-AF65-F5344CB8AC3E}">
        <p14:creationId xmlns:p14="http://schemas.microsoft.com/office/powerpoint/2010/main" val="2132898318"/>
      </p:ext>
    </p:extLst>
  </p:cSld>
  <p:clrMapOvr>
    <a:masterClrMapping/>
  </p:clrMapOvr>
  <mc:AlternateContent xmlns:mc="http://schemas.openxmlformats.org/markup-compatibility/2006" xmlns:p14="http://schemas.microsoft.com/office/powerpoint/2010/main">
    <mc:Choice Requires="p14">
      <p:transition spd="slow" p14:dur="2000" advTm="29452"/>
    </mc:Choice>
    <mc:Fallback xmlns="">
      <p:transition spd="slow" advTm="29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292685" y="171763"/>
            <a:ext cx="676107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3647B6"/>
                </a:solidFill>
                <a:effectLst/>
                <a:uLnTx/>
                <a:uFillTx/>
                <a:latin typeface="Arial" panose="020B0604020202020204" pitchFamily="34" charset="0"/>
                <a:ea typeface="+mn-ea"/>
                <a:cs typeface="Arial" panose="020B0604020202020204" pitchFamily="34" charset="0"/>
              </a:rPr>
              <a:t>DESE's Strategic Objectives</a:t>
            </a:r>
            <a:endParaRPr kumimoji="0" lang="en-US" sz="4000"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endParaRPr>
          </a:p>
        </p:txBody>
      </p:sp>
      <p:graphicFrame>
        <p:nvGraphicFramePr>
          <p:cNvPr id="9" name="Content Placeholder 2" descr="DESE partners with districts, schools, and programs to:">
            <a:extLst>
              <a:ext uri="{FF2B5EF4-FFF2-40B4-BE49-F238E27FC236}">
                <a16:creationId xmlns:a16="http://schemas.microsoft.com/office/drawing/2014/main" id="{DD0281B3-C94B-9F76-199C-BAAADA4C9831}"/>
              </a:ext>
            </a:extLst>
          </p:cNvPr>
          <p:cNvGraphicFramePr>
            <a:graphicFrameLocks/>
          </p:cNvGraphicFramePr>
          <p:nvPr/>
        </p:nvGraphicFramePr>
        <p:xfrm>
          <a:off x="152928" y="2001890"/>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8" name="Rectangle 637">
            <a:extLst>
              <a:ext uri="{FF2B5EF4-FFF2-40B4-BE49-F238E27FC236}">
                <a16:creationId xmlns:a16="http://schemas.microsoft.com/office/drawing/2014/main" id="{A31ED057-1866-6193-D8CF-90B31D0490E6}"/>
              </a:ext>
            </a:extLst>
          </p:cNvPr>
          <p:cNvSpPr/>
          <p:nvPr/>
        </p:nvSpPr>
        <p:spPr>
          <a:xfrm>
            <a:off x="589865" y="931012"/>
            <a:ext cx="11005387"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ea typeface="+mn-lt"/>
                <a:cs typeface="+mn-lt"/>
              </a:rPr>
              <a:t>DESE partners with districts, schools, and programs to:</a:t>
            </a:r>
            <a:endParaRPr lang="en-US"/>
          </a:p>
        </p:txBody>
      </p:sp>
      <p:sp>
        <p:nvSpPr>
          <p:cNvPr id="3" name="Oval 2" descr="circled for emphasis&#10;">
            <a:extLst>
              <a:ext uri="{FF2B5EF4-FFF2-40B4-BE49-F238E27FC236}">
                <a16:creationId xmlns:a16="http://schemas.microsoft.com/office/drawing/2014/main" id="{0CC53F56-EB26-620A-F389-8B5215FDC4FA}"/>
              </a:ext>
            </a:extLst>
          </p:cNvPr>
          <p:cNvSpPr/>
          <p:nvPr/>
        </p:nvSpPr>
        <p:spPr>
          <a:xfrm>
            <a:off x="-150725" y="3066183"/>
            <a:ext cx="12342725" cy="1966965"/>
          </a:xfrm>
          <a:prstGeom prst="ellipse">
            <a:avLst/>
          </a:prstGeom>
          <a:noFill/>
          <a:ln w="1016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16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amwork is inportent on the space station because the astrounts have to live together for some time so they need to get along and when they fix somthing they will need each others help.">
            <a:extLst>
              <a:ext uri="{FF2B5EF4-FFF2-40B4-BE49-F238E27FC236}">
                <a16:creationId xmlns:a16="http://schemas.microsoft.com/office/drawing/2014/main" id="{4FCF90CB-A82A-541B-3C48-693931B6E22B}"/>
              </a:ext>
            </a:extLst>
          </p:cNvPr>
          <p:cNvPicPr>
            <a:picLocks noChangeAspect="1"/>
          </p:cNvPicPr>
          <p:nvPr/>
        </p:nvPicPr>
        <p:blipFill>
          <a:blip r:embed="rId3"/>
          <a:stretch>
            <a:fillRect/>
          </a:stretch>
        </p:blipFill>
        <p:spPr>
          <a:xfrm>
            <a:off x="555622" y="2607271"/>
            <a:ext cx="10885156" cy="1173732"/>
          </a:xfrm>
          <a:prstGeom prst="rect">
            <a:avLst/>
          </a:prstGeom>
        </p:spPr>
      </p:pic>
      <p:sp>
        <p:nvSpPr>
          <p:cNvPr id="10" name="Title 1">
            <a:extLst>
              <a:ext uri="{FF2B5EF4-FFF2-40B4-BE49-F238E27FC236}">
                <a16:creationId xmlns:a16="http://schemas.microsoft.com/office/drawing/2014/main" id="{E226E77C-9666-28FE-8D94-27DA6CE9CC06}"/>
              </a:ext>
            </a:extLst>
          </p:cNvPr>
          <p:cNvSpPr txBox="1">
            <a:spLocks/>
          </p:cNvSpPr>
          <p:nvPr/>
        </p:nvSpPr>
        <p:spPr>
          <a:xfrm>
            <a:off x="465991" y="219057"/>
            <a:ext cx="10990385"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Response D							</a:t>
            </a:r>
          </a:p>
        </p:txBody>
      </p:sp>
    </p:spTree>
    <p:extLst>
      <p:ext uri="{BB962C8B-B14F-4D97-AF65-F5344CB8AC3E}">
        <p14:creationId xmlns:p14="http://schemas.microsoft.com/office/powerpoint/2010/main" val="1009296458"/>
      </p:ext>
    </p:extLst>
  </p:cSld>
  <p:clrMapOvr>
    <a:masterClrMapping/>
  </p:clrMapOvr>
  <mc:AlternateContent xmlns:mc="http://schemas.openxmlformats.org/markup-compatibility/2006" xmlns:p14="http://schemas.microsoft.com/office/powerpoint/2010/main">
    <mc:Choice Requires="p14">
      <p:transition spd="slow" p14:dur="2000" advTm="8555"/>
    </mc:Choice>
    <mc:Fallback xmlns="">
      <p:transition spd="slow" advTm="855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amwork is inportent on the space station because the astrounts have to live together for some time so they need to get along and when they fix somthing they will need each others help.">
            <a:extLst>
              <a:ext uri="{FF2B5EF4-FFF2-40B4-BE49-F238E27FC236}">
                <a16:creationId xmlns:a16="http://schemas.microsoft.com/office/drawing/2014/main" id="{4FCF90CB-A82A-541B-3C48-693931B6E22B}"/>
              </a:ext>
            </a:extLst>
          </p:cNvPr>
          <p:cNvPicPr>
            <a:picLocks noChangeAspect="1"/>
          </p:cNvPicPr>
          <p:nvPr/>
        </p:nvPicPr>
        <p:blipFill>
          <a:blip r:embed="rId4"/>
          <a:stretch>
            <a:fillRect/>
          </a:stretch>
        </p:blipFill>
        <p:spPr>
          <a:xfrm>
            <a:off x="555622" y="2607271"/>
            <a:ext cx="10885156" cy="1173732"/>
          </a:xfrm>
          <a:prstGeom prst="rect">
            <a:avLst/>
          </a:prstGeom>
        </p:spPr>
      </p:pic>
      <p:sp>
        <p:nvSpPr>
          <p:cNvPr id="9" name="Title 1">
            <a:extLst>
              <a:ext uri="{FF2B5EF4-FFF2-40B4-BE49-F238E27FC236}">
                <a16:creationId xmlns:a16="http://schemas.microsoft.com/office/drawing/2014/main" id="{4F90B3F3-FEF1-FFC0-AE41-BC5A18957EA3}"/>
              </a:ext>
            </a:extLst>
          </p:cNvPr>
          <p:cNvSpPr txBox="1">
            <a:spLocks/>
          </p:cNvSpPr>
          <p:nvPr/>
        </p:nvSpPr>
        <p:spPr>
          <a:xfrm>
            <a:off x="600807" y="4866339"/>
            <a:ext cx="10990385" cy="80085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                                                                                         </a:t>
            </a:r>
            <a:r>
              <a:rPr lang="en-US" sz="6400"/>
              <a:t>Score: 1	</a:t>
            </a:r>
            <a:r>
              <a:rPr lang="en-US" sz="4000"/>
              <a:t>								</a:t>
            </a:r>
          </a:p>
        </p:txBody>
      </p:sp>
      <p:sp>
        <p:nvSpPr>
          <p:cNvPr id="10" name="Title 1">
            <a:extLst>
              <a:ext uri="{FF2B5EF4-FFF2-40B4-BE49-F238E27FC236}">
                <a16:creationId xmlns:a16="http://schemas.microsoft.com/office/drawing/2014/main" id="{E226E77C-9666-28FE-8D94-27DA6CE9CC06}"/>
              </a:ext>
            </a:extLst>
          </p:cNvPr>
          <p:cNvSpPr txBox="1">
            <a:spLocks/>
          </p:cNvSpPr>
          <p:nvPr/>
        </p:nvSpPr>
        <p:spPr>
          <a:xfrm>
            <a:off x="465991" y="219057"/>
            <a:ext cx="10990385"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Response D							</a:t>
            </a:r>
          </a:p>
        </p:txBody>
      </p:sp>
      <p:cxnSp>
        <p:nvCxnSpPr>
          <p:cNvPr id="16" name="Straight Connector 15">
            <a:extLst>
              <a:ext uri="{FF2B5EF4-FFF2-40B4-BE49-F238E27FC236}">
                <a16:creationId xmlns:a16="http://schemas.microsoft.com/office/drawing/2014/main" id="{B579AF57-92AC-691C-DFFC-043889266D88}"/>
              </a:ext>
            </a:extLst>
          </p:cNvPr>
          <p:cNvCxnSpPr>
            <a:cxnSpLocks/>
          </p:cNvCxnSpPr>
          <p:nvPr/>
        </p:nvCxnSpPr>
        <p:spPr>
          <a:xfrm>
            <a:off x="8576841" y="2996014"/>
            <a:ext cx="262081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5BA741-CE23-1578-9615-BAF6DBC9F13A}"/>
              </a:ext>
            </a:extLst>
          </p:cNvPr>
          <p:cNvCxnSpPr>
            <a:cxnSpLocks/>
          </p:cNvCxnSpPr>
          <p:nvPr/>
        </p:nvCxnSpPr>
        <p:spPr>
          <a:xfrm>
            <a:off x="7222603" y="3304673"/>
            <a:ext cx="397504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E8A831-3D33-9A1B-67E2-2B73F71D7528}"/>
              </a:ext>
            </a:extLst>
          </p:cNvPr>
          <p:cNvCxnSpPr>
            <a:cxnSpLocks/>
          </p:cNvCxnSpPr>
          <p:nvPr/>
        </p:nvCxnSpPr>
        <p:spPr>
          <a:xfrm>
            <a:off x="600807" y="3652145"/>
            <a:ext cx="137429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5624610"/>
      </p:ext>
    </p:extLst>
  </p:cSld>
  <p:clrMapOvr>
    <a:masterClrMapping/>
  </p:clrMapOvr>
  <mc:AlternateContent xmlns:mc="http://schemas.openxmlformats.org/markup-compatibility/2006" xmlns:p14="http://schemas.microsoft.com/office/powerpoint/2010/main">
    <mc:Choice Requires="p14">
      <p:transition spd="slow" p14:dur="2000" advTm="54553"/>
    </mc:Choice>
    <mc:Fallback xmlns="">
      <p:transition spd="slow" advTm="545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mwork is imporrtant because you have to work together to clean up I know this because in paragraph 27 it said &quot;You have chores at home, you have chores in space! The whole crew works together to keep their space home tidy. No mops. though. Use hand wipes to clean surfaces. Vacuuming removes floating dust or crumbs from air.&quot; And it does say in paragraph 29 &quot;Teamwork is important on the space station. Everyone has to work together and get along.&quot;">
            <a:extLst>
              <a:ext uri="{FF2B5EF4-FFF2-40B4-BE49-F238E27FC236}">
                <a16:creationId xmlns:a16="http://schemas.microsoft.com/office/drawing/2014/main" id="{907AB1AF-3C76-5A97-A279-516C64849DB8}"/>
              </a:ext>
            </a:extLst>
          </p:cNvPr>
          <p:cNvPicPr>
            <a:picLocks noChangeAspect="1"/>
          </p:cNvPicPr>
          <p:nvPr/>
        </p:nvPicPr>
        <p:blipFill>
          <a:blip r:embed="rId4"/>
          <a:stretch>
            <a:fillRect/>
          </a:stretch>
        </p:blipFill>
        <p:spPr>
          <a:xfrm>
            <a:off x="380007" y="1991661"/>
            <a:ext cx="10638285" cy="1868117"/>
          </a:xfrm>
          <a:prstGeom prst="rect">
            <a:avLst/>
          </a:prstGeom>
        </p:spPr>
      </p:pic>
      <p:sp>
        <p:nvSpPr>
          <p:cNvPr id="11" name="Title 1">
            <a:extLst>
              <a:ext uri="{FF2B5EF4-FFF2-40B4-BE49-F238E27FC236}">
                <a16:creationId xmlns:a16="http://schemas.microsoft.com/office/drawing/2014/main" id="{5C51557C-C0F8-830A-0A45-94F2DA3665A3}"/>
              </a:ext>
            </a:extLst>
          </p:cNvPr>
          <p:cNvSpPr txBox="1">
            <a:spLocks/>
          </p:cNvSpPr>
          <p:nvPr/>
        </p:nvSpPr>
        <p:spPr>
          <a:xfrm>
            <a:off x="465991" y="219057"/>
            <a:ext cx="10990385"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Response E							</a:t>
            </a:r>
          </a:p>
        </p:txBody>
      </p:sp>
    </p:spTree>
    <p:custDataLst>
      <p:tags r:id="rId1"/>
    </p:custDataLst>
    <p:extLst>
      <p:ext uri="{BB962C8B-B14F-4D97-AF65-F5344CB8AC3E}">
        <p14:creationId xmlns:p14="http://schemas.microsoft.com/office/powerpoint/2010/main" val="1090806361"/>
      </p:ext>
    </p:extLst>
  </p:cSld>
  <p:clrMapOvr>
    <a:masterClrMapping/>
  </p:clrMapOvr>
  <mc:AlternateContent xmlns:mc="http://schemas.openxmlformats.org/markup-compatibility/2006" xmlns:p14="http://schemas.microsoft.com/office/powerpoint/2010/main">
    <mc:Choice Requires="p14">
      <p:transition spd="slow" p14:dur="2000" advTm="7621"/>
    </mc:Choice>
    <mc:Fallback xmlns="">
      <p:transition spd="slow" advTm="762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mwork is imporrtant because you have to work together to clean up I know this because in paragraph 27 it said &quot;You have chores at home, you have chores in space! The whole crew works together to keep their space home tidy. No mops. though. Use hand wipes to clean surfaces. Vacuuming removes floating dust or crumbs from air.&quot; And it does say in paragraph 29 &quot;Teamwork is important on the space station. Everyone has to work together and get along.&quot;">
            <a:extLst>
              <a:ext uri="{FF2B5EF4-FFF2-40B4-BE49-F238E27FC236}">
                <a16:creationId xmlns:a16="http://schemas.microsoft.com/office/drawing/2014/main" id="{907AB1AF-3C76-5A97-A279-516C64849DB8}"/>
              </a:ext>
            </a:extLst>
          </p:cNvPr>
          <p:cNvPicPr>
            <a:picLocks noChangeAspect="1"/>
          </p:cNvPicPr>
          <p:nvPr/>
        </p:nvPicPr>
        <p:blipFill>
          <a:blip r:embed="rId4"/>
          <a:stretch>
            <a:fillRect/>
          </a:stretch>
        </p:blipFill>
        <p:spPr>
          <a:xfrm>
            <a:off x="380007" y="1991661"/>
            <a:ext cx="10638285" cy="1868117"/>
          </a:xfrm>
          <a:prstGeom prst="rect">
            <a:avLst/>
          </a:prstGeom>
        </p:spPr>
      </p:pic>
      <p:sp>
        <p:nvSpPr>
          <p:cNvPr id="7" name="Title 1">
            <a:extLst>
              <a:ext uri="{FF2B5EF4-FFF2-40B4-BE49-F238E27FC236}">
                <a16:creationId xmlns:a16="http://schemas.microsoft.com/office/drawing/2014/main" id="{1320D529-D404-9A28-6809-1CFF673DA877}"/>
              </a:ext>
            </a:extLst>
          </p:cNvPr>
          <p:cNvSpPr txBox="1">
            <a:spLocks/>
          </p:cNvSpPr>
          <p:nvPr/>
        </p:nvSpPr>
        <p:spPr>
          <a:xfrm>
            <a:off x="600807" y="4866339"/>
            <a:ext cx="10990385" cy="80085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                                                                                         </a:t>
            </a:r>
            <a:r>
              <a:rPr lang="en-US" sz="6400"/>
              <a:t>Score: 2	</a:t>
            </a:r>
            <a:r>
              <a:rPr lang="en-US" sz="4000"/>
              <a:t>								</a:t>
            </a:r>
          </a:p>
        </p:txBody>
      </p:sp>
      <p:sp>
        <p:nvSpPr>
          <p:cNvPr id="11" name="Title 1">
            <a:extLst>
              <a:ext uri="{FF2B5EF4-FFF2-40B4-BE49-F238E27FC236}">
                <a16:creationId xmlns:a16="http://schemas.microsoft.com/office/drawing/2014/main" id="{5C51557C-C0F8-830A-0A45-94F2DA3665A3}"/>
              </a:ext>
            </a:extLst>
          </p:cNvPr>
          <p:cNvSpPr txBox="1">
            <a:spLocks/>
          </p:cNvSpPr>
          <p:nvPr/>
        </p:nvSpPr>
        <p:spPr>
          <a:xfrm>
            <a:off x="465991" y="219057"/>
            <a:ext cx="10990385" cy="8008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3647B6"/>
                </a:solidFill>
                <a:latin typeface="Arial" panose="020B0604020202020204" pitchFamily="34" charset="0"/>
                <a:ea typeface="+mj-ea"/>
                <a:cs typeface="Arial" panose="020B0604020202020204" pitchFamily="34" charset="0"/>
              </a:defRPr>
            </a:lvl1pPr>
          </a:lstStyle>
          <a:p>
            <a:r>
              <a:rPr lang="en-US" sz="4000"/>
              <a:t>Response E							</a:t>
            </a:r>
          </a:p>
        </p:txBody>
      </p:sp>
      <p:cxnSp>
        <p:nvCxnSpPr>
          <p:cNvPr id="16" name="Straight Connector 15">
            <a:extLst>
              <a:ext uri="{FF2B5EF4-FFF2-40B4-BE49-F238E27FC236}">
                <a16:creationId xmlns:a16="http://schemas.microsoft.com/office/drawing/2014/main" id="{44A86FC6-4867-F42C-095E-6F844463E50A}"/>
              </a:ext>
            </a:extLst>
          </p:cNvPr>
          <p:cNvCxnSpPr>
            <a:cxnSpLocks/>
          </p:cNvCxnSpPr>
          <p:nvPr/>
        </p:nvCxnSpPr>
        <p:spPr>
          <a:xfrm>
            <a:off x="4336618" y="2663281"/>
            <a:ext cx="600219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8541AB-92BA-F956-025B-CE4901D34318}"/>
              </a:ext>
            </a:extLst>
          </p:cNvPr>
          <p:cNvCxnSpPr>
            <a:cxnSpLocks/>
          </p:cNvCxnSpPr>
          <p:nvPr/>
        </p:nvCxnSpPr>
        <p:spPr>
          <a:xfrm>
            <a:off x="465991" y="2896241"/>
            <a:ext cx="98728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F775F6-60E8-C253-FAA9-4ABCBD1BB0B5}"/>
              </a:ext>
            </a:extLst>
          </p:cNvPr>
          <p:cNvCxnSpPr>
            <a:cxnSpLocks/>
          </p:cNvCxnSpPr>
          <p:nvPr/>
        </p:nvCxnSpPr>
        <p:spPr>
          <a:xfrm>
            <a:off x="465991" y="3191897"/>
            <a:ext cx="276488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90319700"/>
      </p:ext>
    </p:extLst>
  </p:cSld>
  <p:clrMapOvr>
    <a:masterClrMapping/>
  </p:clrMapOvr>
  <mc:AlternateContent xmlns:mc="http://schemas.openxmlformats.org/markup-compatibility/2006" xmlns:p14="http://schemas.microsoft.com/office/powerpoint/2010/main">
    <mc:Choice Requires="p14">
      <p:transition spd="slow" p14:dur="2000" advTm="53061"/>
    </mc:Choice>
    <mc:Fallback xmlns="">
      <p:transition spd="slow" advTm="530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solidFill>
                  <a:srgbClr val="4472C4"/>
                </a:solidFill>
              </a:rPr>
              <a:t>MCAS ELA Resources on DESE Website</a:t>
            </a:r>
          </a:p>
        </p:txBody>
      </p:sp>
      <p:graphicFrame>
        <p:nvGraphicFramePr>
          <p:cNvPr id="4" name="Table 4">
            <a:extLst>
              <a:ext uri="{FF2B5EF4-FFF2-40B4-BE49-F238E27FC236}">
                <a16:creationId xmlns:a16="http://schemas.microsoft.com/office/drawing/2014/main" id="{3AC1D94B-FCF5-920A-C186-4EEB655565C9}"/>
              </a:ext>
            </a:extLst>
          </p:cNvPr>
          <p:cNvGraphicFramePr>
            <a:graphicFrameLocks/>
          </p:cNvGraphicFramePr>
          <p:nvPr/>
        </p:nvGraphicFramePr>
        <p:xfrm>
          <a:off x="351315" y="1217019"/>
          <a:ext cx="11219736" cy="3326681"/>
        </p:xfrm>
        <a:graphic>
          <a:graphicData uri="http://schemas.openxmlformats.org/drawingml/2006/table">
            <a:tbl>
              <a:tblPr firstRow="1" bandRow="1">
                <a:tableStyleId>{5C22544A-7EE6-4342-B048-85BDC9FD1C3A}</a:tableStyleId>
              </a:tblPr>
              <a:tblGrid>
                <a:gridCol w="4011963">
                  <a:extLst>
                    <a:ext uri="{9D8B030D-6E8A-4147-A177-3AD203B41FA5}">
                      <a16:colId xmlns:a16="http://schemas.microsoft.com/office/drawing/2014/main" val="2808960961"/>
                    </a:ext>
                  </a:extLst>
                </a:gridCol>
                <a:gridCol w="7207773">
                  <a:extLst>
                    <a:ext uri="{9D8B030D-6E8A-4147-A177-3AD203B41FA5}">
                      <a16:colId xmlns:a16="http://schemas.microsoft.com/office/drawing/2014/main" val="1561384702"/>
                    </a:ext>
                  </a:extLst>
                </a:gridCol>
              </a:tblGrid>
              <a:tr h="415184">
                <a:tc>
                  <a:txBody>
                    <a:bodyPr/>
                    <a:lstStyle/>
                    <a:p>
                      <a:r>
                        <a:rPr lang="en-US" sz="2000"/>
                        <a:t>MCAS Resource</a:t>
                      </a:r>
                    </a:p>
                  </a:txBody>
                  <a:tcPr/>
                </a:tc>
                <a:tc>
                  <a:txBody>
                    <a:bodyPr/>
                    <a:lstStyle/>
                    <a:p>
                      <a:r>
                        <a:rPr lang="en-US" sz="2000"/>
                        <a:t>Link</a:t>
                      </a:r>
                    </a:p>
                  </a:txBody>
                  <a:tcPr/>
                </a:tc>
                <a:extLst>
                  <a:ext uri="{0D108BD9-81ED-4DB2-BD59-A6C34878D82A}">
                    <a16:rowId xmlns:a16="http://schemas.microsoft.com/office/drawing/2014/main" val="2246564153"/>
                  </a:ext>
                </a:extLst>
              </a:tr>
              <a:tr h="470229">
                <a:tc>
                  <a:txBody>
                    <a:bodyPr/>
                    <a:lstStyle/>
                    <a:p>
                      <a:r>
                        <a:rPr lang="en-US" sz="2200" b="1" kern="1200">
                          <a:solidFill>
                            <a:schemeClr val="dk1"/>
                          </a:solidFill>
                          <a:latin typeface="+mn-lt"/>
                          <a:ea typeface="+mn-ea"/>
                          <a:cs typeface="Arial" panose="020B0604020202020204" pitchFamily="34" charset="0"/>
                        </a:rPr>
                        <a:t>ELA Rubrics</a:t>
                      </a:r>
                    </a:p>
                  </a:txBody>
                  <a:tcPr/>
                </a:tc>
                <a:tc>
                  <a:txBody>
                    <a:bodyPr/>
                    <a:lstStyle/>
                    <a:p>
                      <a:r>
                        <a:rPr lang="en-US" sz="2000">
                          <a:latin typeface="+mn-lt"/>
                          <a:hlinkClick r:id="rId3"/>
                        </a:rPr>
                        <a:t>https://www.doe.mass.edu/mcas/tdd/ela.html?section=rubrics</a:t>
                      </a:r>
                      <a:r>
                        <a:rPr lang="en-US" sz="2000">
                          <a:latin typeface="+mn-lt"/>
                        </a:rPr>
                        <a:t> </a:t>
                      </a:r>
                    </a:p>
                  </a:txBody>
                  <a:tcPr/>
                </a:tc>
                <a:extLst>
                  <a:ext uri="{0D108BD9-81ED-4DB2-BD59-A6C34878D82A}">
                    <a16:rowId xmlns:a16="http://schemas.microsoft.com/office/drawing/2014/main" val="1316419482"/>
                  </a:ext>
                </a:extLst>
              </a:tr>
              <a:tr h="381806">
                <a:tc>
                  <a:txBody>
                    <a:bodyPr/>
                    <a:lstStyle/>
                    <a:p>
                      <a:r>
                        <a:rPr lang="en-US" sz="2200" b="1" kern="1200">
                          <a:solidFill>
                            <a:schemeClr val="dk1"/>
                          </a:solidFill>
                          <a:latin typeface="+mn-lt"/>
                          <a:ea typeface="+mn-ea"/>
                          <a:cs typeface="Arial" panose="020B0604020202020204" pitchFamily="34" charset="0"/>
                        </a:rPr>
                        <a:t>Student Work Samples and Annotations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cs typeface="Arial" panose="020B0604020202020204" pitchFamily="34" charset="0"/>
                          <a:hlinkClick r:id="rId4"/>
                        </a:rPr>
                        <a:t>https://www.doe.mass.edu/mcas/student/default.html</a:t>
                      </a:r>
                      <a:r>
                        <a:rPr lang="en-US" sz="2000">
                          <a:latin typeface="+mn-lt"/>
                          <a:cs typeface="Arial" panose="020B0604020202020204" pitchFamily="34" charset="0"/>
                        </a:rPr>
                        <a:t> </a:t>
                      </a:r>
                    </a:p>
                  </a:txBody>
                  <a:tcPr/>
                </a:tc>
                <a:extLst>
                  <a:ext uri="{0D108BD9-81ED-4DB2-BD59-A6C34878D82A}">
                    <a16:rowId xmlns:a16="http://schemas.microsoft.com/office/drawing/2014/main" val="3386937276"/>
                  </a:ext>
                </a:extLst>
              </a:tr>
              <a:tr h="458634">
                <a:tc>
                  <a:txBody>
                    <a:bodyPr/>
                    <a:lstStyle/>
                    <a:p>
                      <a:r>
                        <a:rPr lang="en-US" sz="2200" b="1" kern="1200">
                          <a:solidFill>
                            <a:schemeClr val="dk1"/>
                          </a:solidFill>
                          <a:latin typeface="+mn-lt"/>
                          <a:ea typeface="+mn-ea"/>
                          <a:cs typeface="Arial" panose="020B0604020202020204" pitchFamily="34" charset="0"/>
                        </a:rPr>
                        <a:t>Released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cs typeface="Arial" panose="020B0604020202020204" pitchFamily="34" charset="0"/>
                          <a:hlinkClick r:id="rId5"/>
                        </a:rPr>
                        <a:t>http://mcas.pearsonsupport.com/released-items/ela/</a:t>
                      </a:r>
                      <a:r>
                        <a:rPr lang="en-US" sz="2000">
                          <a:latin typeface="+mn-lt"/>
                          <a:cs typeface="Arial" panose="020B0604020202020204" pitchFamily="34" charset="0"/>
                        </a:rPr>
                        <a:t> </a:t>
                      </a:r>
                    </a:p>
                  </a:txBody>
                  <a:tcPr/>
                </a:tc>
                <a:extLst>
                  <a:ext uri="{0D108BD9-81ED-4DB2-BD59-A6C34878D82A}">
                    <a16:rowId xmlns:a16="http://schemas.microsoft.com/office/drawing/2014/main" val="3015161265"/>
                  </a:ext>
                </a:extLst>
              </a:tr>
              <a:tr h="458634">
                <a:tc>
                  <a:txBody>
                    <a:bodyPr/>
                    <a:lstStyle/>
                    <a:p>
                      <a:r>
                        <a:rPr lang="en-US" sz="2200" b="1" kern="1200">
                          <a:solidFill>
                            <a:schemeClr val="dk1"/>
                          </a:solidFill>
                          <a:latin typeface="+mn-lt"/>
                          <a:ea typeface="+mn-ea"/>
                          <a:cs typeface="Arial" panose="020B0604020202020204" pitchFamily="34" charset="0"/>
                        </a:rPr>
                        <a:t>ELA Test Designs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cs typeface="Arial" panose="020B0604020202020204" pitchFamily="34" charset="0"/>
                          <a:hlinkClick r:id="rId6"/>
                        </a:rPr>
                        <a:t>https://www.doe.mass.edu/mcas/tdd/ela.html?section=testdesign</a:t>
                      </a:r>
                      <a:r>
                        <a:rPr lang="en-US" sz="2000">
                          <a:latin typeface="+mn-lt"/>
                          <a:cs typeface="Arial" panose="020B0604020202020204" pitchFamily="34" charset="0"/>
                        </a:rPr>
                        <a:t> </a:t>
                      </a:r>
                    </a:p>
                  </a:txBody>
                  <a:tcPr/>
                </a:tc>
                <a:extLst>
                  <a:ext uri="{0D108BD9-81ED-4DB2-BD59-A6C34878D82A}">
                    <a16:rowId xmlns:a16="http://schemas.microsoft.com/office/drawing/2014/main" val="1689523100"/>
                  </a:ext>
                </a:extLst>
              </a:tr>
              <a:tr h="458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t>Information about MCAS ELA Essay Scoring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n-lt"/>
                          <a:cs typeface="Arial" panose="020B0604020202020204" pitchFamily="34" charset="0"/>
                          <a:hlinkClick r:id="rId7"/>
                        </a:rPr>
                        <a:t>https://www.doe.mass.edu/mcas/tdd/ela.html?section=other</a:t>
                      </a:r>
                      <a:r>
                        <a:rPr lang="en-US" sz="2000">
                          <a:latin typeface="+mn-lt"/>
                          <a:cs typeface="Arial" panose="020B0604020202020204" pitchFamily="34" charset="0"/>
                        </a:rPr>
                        <a:t> </a:t>
                      </a:r>
                    </a:p>
                  </a:txBody>
                  <a:tcPr/>
                </a:tc>
                <a:extLst>
                  <a:ext uri="{0D108BD9-81ED-4DB2-BD59-A6C34878D82A}">
                    <a16:rowId xmlns:a16="http://schemas.microsoft.com/office/drawing/2014/main" val="2009771039"/>
                  </a:ext>
                </a:extLst>
              </a:tr>
            </a:tbl>
          </a:graphicData>
        </a:graphic>
      </p:graphicFrame>
    </p:spTree>
    <p:extLst>
      <p:ext uri="{BB962C8B-B14F-4D97-AF65-F5344CB8AC3E}">
        <p14:creationId xmlns:p14="http://schemas.microsoft.com/office/powerpoint/2010/main" val="4015611615"/>
      </p:ext>
    </p:extLst>
  </p:cSld>
  <p:clrMapOvr>
    <a:masterClrMapping/>
  </p:clrMapOvr>
  <mc:AlternateContent xmlns:mc="http://schemas.openxmlformats.org/markup-compatibility/2006" xmlns:p14="http://schemas.microsoft.com/office/powerpoint/2010/main">
    <mc:Choice Requires="p14">
      <p:transition spd="slow" p14:dur="2000" advTm="93632"/>
    </mc:Choice>
    <mc:Fallback xmlns="">
      <p:transition spd="slow" advTm="9363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400"/>
              <a:t>Contact Information</a:t>
            </a:r>
          </a:p>
        </p:txBody>
      </p:sp>
      <p:sp>
        <p:nvSpPr>
          <p:cNvPr id="4" name="Text Placeholder 2">
            <a:extLst>
              <a:ext uri="{FF2B5EF4-FFF2-40B4-BE49-F238E27FC236}">
                <a16:creationId xmlns:a16="http://schemas.microsoft.com/office/drawing/2014/main" id="{27EBA41F-8C92-4452-A668-99F7538BDEFA}"/>
              </a:ext>
            </a:extLst>
          </p:cNvPr>
          <p:cNvSpPr>
            <a:spLocks noGrp="1"/>
          </p:cNvSpPr>
          <p:nvPr>
            <p:ph type="body" idx="1"/>
          </p:nvPr>
        </p:nvSpPr>
        <p:spPr>
          <a:xfrm>
            <a:off x="600807" y="1219200"/>
            <a:ext cx="10990385" cy="4747845"/>
          </a:xfrm>
        </p:spPr>
        <p:txBody>
          <a:bodyPr>
            <a:normAutofit lnSpcReduction="10000"/>
          </a:bodyPr>
          <a:lstStyle/>
          <a:p>
            <a:pPr>
              <a:spcBef>
                <a:spcPts val="600"/>
              </a:spcBef>
              <a:spcAft>
                <a:spcPts val="600"/>
              </a:spcAft>
            </a:pPr>
            <a:r>
              <a:rPr lang="en-US" sz="3000" b="1"/>
              <a:t>DESE Office of Student Assessment </a:t>
            </a:r>
            <a:r>
              <a:rPr lang="en-US" sz="3000"/>
              <a:t>for policy questions (e.g., test designs, accommodations)</a:t>
            </a:r>
          </a:p>
          <a:p>
            <a:pPr marL="457200" indent="-457200">
              <a:spcBef>
                <a:spcPts val="600"/>
              </a:spcBef>
              <a:spcAft>
                <a:spcPts val="600"/>
              </a:spcAft>
              <a:buFont typeface="Arial" panose="020B0604020202020204" pitchFamily="34" charset="0"/>
              <a:buChar char="•"/>
            </a:pPr>
            <a:r>
              <a:rPr lang="en-US" sz="3000"/>
              <a:t>Web: </a:t>
            </a:r>
            <a:r>
              <a:rPr lang="en-US" altLang="en-US" sz="3000">
                <a:solidFill>
                  <a:srgbClr val="101D35"/>
                </a:solidFill>
                <a:hlinkClick r:id="rId3"/>
              </a:rPr>
              <a:t>www.doe.mass.edu/mcas</a:t>
            </a:r>
            <a:r>
              <a:rPr lang="en-US" altLang="en-US" sz="3000">
                <a:solidFill>
                  <a:srgbClr val="101D35"/>
                </a:solidFill>
              </a:rPr>
              <a:t> </a:t>
            </a:r>
          </a:p>
          <a:p>
            <a:pPr marL="457200" indent="-457200">
              <a:spcBef>
                <a:spcPts val="600"/>
              </a:spcBef>
              <a:spcAft>
                <a:spcPts val="600"/>
              </a:spcAft>
              <a:buFont typeface="Arial" panose="020B0604020202020204" pitchFamily="34" charset="0"/>
              <a:buChar char="•"/>
            </a:pPr>
            <a:r>
              <a:rPr lang="en-US" sz="3000"/>
              <a:t>Email: </a:t>
            </a:r>
            <a:r>
              <a:rPr lang="en-US" altLang="en-US" sz="3000">
                <a:solidFill>
                  <a:schemeClr val="tx1"/>
                </a:solidFill>
                <a:hlinkClick r:id="rId4"/>
              </a:rPr>
              <a:t>mcas@mass.gov</a:t>
            </a:r>
            <a:r>
              <a:rPr lang="en-US" altLang="en-US" sz="3000">
                <a:solidFill>
                  <a:schemeClr val="tx1"/>
                </a:solidFill>
              </a:rPr>
              <a:t> </a:t>
            </a:r>
          </a:p>
          <a:p>
            <a:pPr marL="457200" indent="-457200">
              <a:spcBef>
                <a:spcPts val="600"/>
              </a:spcBef>
              <a:spcAft>
                <a:spcPts val="600"/>
              </a:spcAft>
              <a:buFont typeface="Arial" panose="020B0604020202020204" pitchFamily="34" charset="0"/>
              <a:buChar char="•"/>
            </a:pPr>
            <a:r>
              <a:rPr lang="en-US" sz="3000"/>
              <a:t>Phone: </a:t>
            </a:r>
            <a:r>
              <a:rPr lang="en-US" altLang="en-US" sz="3000">
                <a:solidFill>
                  <a:srgbClr val="101D35"/>
                </a:solidFill>
              </a:rPr>
              <a:t>781-338-3625</a:t>
            </a:r>
            <a:endParaRPr lang="en-US" sz="3000"/>
          </a:p>
          <a:p>
            <a:pPr>
              <a:spcBef>
                <a:spcPts val="600"/>
              </a:spcBef>
              <a:spcAft>
                <a:spcPts val="600"/>
              </a:spcAft>
            </a:pPr>
            <a:endParaRPr lang="en-US" sz="3000"/>
          </a:p>
          <a:p>
            <a:pPr>
              <a:spcBef>
                <a:spcPts val="600"/>
              </a:spcBef>
              <a:spcAft>
                <a:spcPts val="600"/>
              </a:spcAft>
            </a:pPr>
            <a:r>
              <a:rPr lang="en-US" sz="3000" b="1"/>
              <a:t>MCAS Service Center</a:t>
            </a:r>
          </a:p>
          <a:p>
            <a:pPr marL="457200" indent="-457200">
              <a:spcBef>
                <a:spcPts val="600"/>
              </a:spcBef>
              <a:spcAft>
                <a:spcPts val="600"/>
              </a:spcAft>
              <a:buFont typeface="Arial" panose="020B0604020202020204" pitchFamily="34" charset="0"/>
              <a:buChar char="•"/>
            </a:pPr>
            <a:r>
              <a:rPr lang="en-US" sz="3000"/>
              <a:t>Web: </a:t>
            </a:r>
            <a:r>
              <a:rPr lang="en-US" sz="3000">
                <a:hlinkClick r:id="rId5"/>
              </a:rPr>
              <a:t>http://mcasservicecenter.com/</a:t>
            </a:r>
            <a:r>
              <a:rPr lang="en-US" sz="3000" b="1"/>
              <a:t> </a:t>
            </a:r>
            <a:endParaRPr lang="en-US" sz="3000"/>
          </a:p>
          <a:p>
            <a:pPr marL="457200" indent="-457200">
              <a:spcBef>
                <a:spcPts val="600"/>
              </a:spcBef>
              <a:spcAft>
                <a:spcPts val="600"/>
              </a:spcAft>
              <a:buFont typeface="Arial" panose="020B0604020202020204" pitchFamily="34" charset="0"/>
              <a:buChar char="•"/>
            </a:pPr>
            <a:r>
              <a:rPr lang="en-US" sz="3000"/>
              <a:t>Phone: </a:t>
            </a:r>
            <a:r>
              <a:rPr lang="en-US" sz="3000">
                <a:solidFill>
                  <a:srgbClr val="000000"/>
                </a:solidFill>
                <a:effectLst/>
                <a:ea typeface="Times New Roman" panose="02020603050405020304" pitchFamily="18" charset="0"/>
              </a:rPr>
              <a:t>1-800-737-5103</a:t>
            </a:r>
            <a:endParaRPr lang="en-US" sz="3000"/>
          </a:p>
        </p:txBody>
      </p:sp>
    </p:spTree>
    <p:extLst>
      <p:ext uri="{BB962C8B-B14F-4D97-AF65-F5344CB8AC3E}">
        <p14:creationId xmlns:p14="http://schemas.microsoft.com/office/powerpoint/2010/main" val="4011281680"/>
      </p:ext>
    </p:extLst>
  </p:cSld>
  <p:clrMapOvr>
    <a:masterClrMapping/>
  </p:clrMapOvr>
  <mc:AlternateContent xmlns:mc="http://schemas.openxmlformats.org/markup-compatibility/2006" xmlns:p14="http://schemas.microsoft.com/office/powerpoint/2010/main">
    <mc:Choice Requires="p14">
      <p:transition spd="slow" p14:dur="2000" advTm="21418"/>
    </mc:Choice>
    <mc:Fallback xmlns="">
      <p:transition spd="slow" advTm="2141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007157-F596-13CE-94DA-E6514AA5D18B}"/>
              </a:ext>
            </a:extLst>
          </p:cNvPr>
          <p:cNvPicPr>
            <a:picLocks noChangeAspect="1"/>
          </p:cNvPicPr>
          <p:nvPr/>
        </p:nvPicPr>
        <p:blipFill>
          <a:blip r:embed="rId3"/>
          <a:stretch>
            <a:fillRect/>
          </a:stretch>
        </p:blipFill>
        <p:spPr>
          <a:xfrm>
            <a:off x="2445466" y="973393"/>
            <a:ext cx="7134225" cy="4076700"/>
          </a:xfrm>
          <a:prstGeom prst="rect">
            <a:avLst/>
          </a:prstGeom>
        </p:spPr>
      </p:pic>
    </p:spTree>
    <p:extLst>
      <p:ext uri="{BB962C8B-B14F-4D97-AF65-F5344CB8AC3E}">
        <p14:creationId xmlns:p14="http://schemas.microsoft.com/office/powerpoint/2010/main" val="1716770550"/>
      </p:ext>
    </p:extLst>
  </p:cSld>
  <p:clrMapOvr>
    <a:masterClrMapping/>
  </p:clrMapOvr>
  <mc:AlternateContent xmlns:mc="http://schemas.openxmlformats.org/markup-compatibility/2006" xmlns:p14="http://schemas.microsoft.com/office/powerpoint/2010/main">
    <mc:Choice Requires="p14">
      <p:transition spd="slow" p14:dur="2000" advTm="11039"/>
    </mc:Choice>
    <mc:Fallback xmlns="">
      <p:transition spd="slow" advTm="1103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descr="Title:">
            <a:extLst>
              <a:ext uri="{FF2B5EF4-FFF2-40B4-BE49-F238E27FC236}">
                <a16:creationId xmlns:a16="http://schemas.microsoft.com/office/drawing/2014/main" id="{0F6DD8A7-B2E1-BC84-8A6D-EEBAE6678686}"/>
              </a:ext>
            </a:extLst>
          </p:cNvPr>
          <p:cNvSpPr txBox="1">
            <a:spLocks noGrp="1"/>
          </p:cNvSpPr>
          <p:nvPr>
            <p:ph type="title" idx="4294967295"/>
          </p:nvPr>
        </p:nvSpPr>
        <p:spPr>
          <a:xfrm>
            <a:off x="1613134" y="311515"/>
            <a:ext cx="9486126" cy="584775"/>
          </a:xfrm>
          <a:prstGeom prst="rect">
            <a:avLst/>
          </a:prstGeom>
          <a:solidFill>
            <a:schemeClr val="accent3">
              <a:lumMod val="20000"/>
              <a:lumOff val="80000"/>
            </a:schemeClr>
          </a:solidFill>
          <a:ln w="25400" cap="sq" cmpd="sng">
            <a:solidFill>
              <a:srgbClr val="060A12"/>
            </a:solidFill>
            <a:prstDash/>
            <a:beve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60A12"/>
                </a:solidFill>
                <a:effectLst/>
                <a:uLnTx/>
                <a:uFillTx/>
                <a:latin typeface="Times New Roman" panose="02020603050405020304" pitchFamily="18" charset="0"/>
                <a:ea typeface="+mn-ea"/>
                <a:cs typeface="Times New Roman" panose="02020603050405020304" pitchFamily="18" charset="0"/>
              </a:rPr>
              <a:t>Life Cycle of an English Language Arts (ELA) Item </a:t>
            </a:r>
          </a:p>
        </p:txBody>
      </p:sp>
      <p:pic>
        <p:nvPicPr>
          <p:cNvPr id="4" name="Picture 3" descr="Flow chart showing the life cycle of an ELA item through Educator Assessment Development Committees, Educator Bias and Sensitivity Committees, content experts, and editorial staff.">
            <a:extLst>
              <a:ext uri="{FF2B5EF4-FFF2-40B4-BE49-F238E27FC236}">
                <a16:creationId xmlns:a16="http://schemas.microsoft.com/office/drawing/2014/main" id="{9AD8C282-403E-84C0-73DF-EA6BC2C50904}"/>
              </a:ext>
            </a:extLst>
          </p:cNvPr>
          <p:cNvPicPr>
            <a:picLocks noChangeAspect="1"/>
          </p:cNvPicPr>
          <p:nvPr/>
        </p:nvPicPr>
        <p:blipFill>
          <a:blip r:embed="rId3"/>
          <a:stretch>
            <a:fillRect/>
          </a:stretch>
        </p:blipFill>
        <p:spPr>
          <a:xfrm>
            <a:off x="260814" y="1158968"/>
            <a:ext cx="11444904" cy="4932124"/>
          </a:xfrm>
          <a:prstGeom prst="rect">
            <a:avLst/>
          </a:prstGeom>
        </p:spPr>
      </p:pic>
    </p:spTree>
    <p:extLst>
      <p:ext uri="{BB962C8B-B14F-4D97-AF65-F5344CB8AC3E}">
        <p14:creationId xmlns:p14="http://schemas.microsoft.com/office/powerpoint/2010/main" val="271222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33979" y="192530"/>
            <a:ext cx="10990385" cy="800851"/>
          </a:xfrm>
        </p:spPr>
        <p:txBody>
          <a:bodyPr>
            <a:normAutofit/>
          </a:bodyPr>
          <a:lstStyle/>
          <a:p>
            <a:r>
              <a:rPr lang="en-US" sz="4000"/>
              <a:t>Scoring Materials</a:t>
            </a:r>
          </a:p>
        </p:txBody>
      </p:sp>
      <p:sp>
        <p:nvSpPr>
          <p:cNvPr id="4" name="Content Placeholder 1">
            <a:extLst>
              <a:ext uri="{FF2B5EF4-FFF2-40B4-BE49-F238E27FC236}">
                <a16:creationId xmlns:a16="http://schemas.microsoft.com/office/drawing/2014/main" id="{7A86326C-17E1-A4F9-B6B2-A3FBA30FCC00}"/>
              </a:ext>
            </a:extLst>
          </p:cNvPr>
          <p:cNvSpPr txBox="1">
            <a:spLocks/>
          </p:cNvSpPr>
          <p:nvPr/>
        </p:nvSpPr>
        <p:spPr>
          <a:xfrm>
            <a:off x="668419" y="1189924"/>
            <a:ext cx="10990385" cy="49775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t>Scoring Guide (Rubric)</a:t>
            </a:r>
          </a:p>
          <a:p>
            <a:pPr lvl="1">
              <a:lnSpc>
                <a:spcPct val="100000"/>
              </a:lnSpc>
              <a:spcBef>
                <a:spcPts val="0"/>
              </a:spcBef>
            </a:pPr>
            <a:r>
              <a:rPr lang="en-US"/>
              <a:t>Includes specific descriptions of expectation at each score point</a:t>
            </a:r>
          </a:p>
          <a:p>
            <a:pPr lvl="1">
              <a:lnSpc>
                <a:spcPct val="100000"/>
              </a:lnSpc>
              <a:spcBef>
                <a:spcPts val="0"/>
              </a:spcBef>
            </a:pPr>
            <a:endParaRPr lang="en-US" sz="2400"/>
          </a:p>
          <a:p>
            <a:pPr marL="0" indent="0">
              <a:lnSpc>
                <a:spcPct val="100000"/>
              </a:lnSpc>
              <a:spcBef>
                <a:spcPts val="0"/>
              </a:spcBef>
              <a:buFont typeface="Arial" panose="020B0604020202020204" pitchFamily="34" charset="0"/>
              <a:buNone/>
            </a:pPr>
            <a:r>
              <a:rPr lang="en-US"/>
              <a:t>Anchor Papers</a:t>
            </a:r>
          </a:p>
          <a:p>
            <a:pPr lvl="1">
              <a:lnSpc>
                <a:spcPct val="100000"/>
              </a:lnSpc>
              <a:spcBef>
                <a:spcPts val="0"/>
              </a:spcBef>
            </a:pPr>
            <a:r>
              <a:rPr lang="en-US"/>
              <a:t>Range of real student responses based on the scoring guide (rubric) and scoring notes (educator committees assist with the development of these notes)</a:t>
            </a:r>
          </a:p>
          <a:p>
            <a:pPr lvl="1">
              <a:lnSpc>
                <a:spcPct val="100000"/>
              </a:lnSpc>
              <a:spcBef>
                <a:spcPts val="0"/>
              </a:spcBef>
            </a:pPr>
            <a:endParaRPr lang="en-US"/>
          </a:p>
          <a:p>
            <a:pPr marL="0" indent="0">
              <a:lnSpc>
                <a:spcPct val="100000"/>
              </a:lnSpc>
              <a:spcBef>
                <a:spcPts val="0"/>
              </a:spcBef>
              <a:buFont typeface="Arial" panose="020B0604020202020204" pitchFamily="34" charset="0"/>
              <a:buNone/>
            </a:pPr>
            <a:r>
              <a:rPr lang="en-US"/>
              <a:t>Annotations</a:t>
            </a:r>
          </a:p>
          <a:p>
            <a:pPr lvl="1">
              <a:lnSpc>
                <a:spcPct val="100000"/>
              </a:lnSpc>
              <a:spcBef>
                <a:spcPts val="0"/>
              </a:spcBef>
            </a:pPr>
            <a:r>
              <a:rPr lang="en-US"/>
              <a:t>A brief explanation of the expectations at the score point based on the language of the rubric</a:t>
            </a:r>
          </a:p>
          <a:p>
            <a:pPr marL="457200" lvl="1" indent="0">
              <a:buNone/>
            </a:pPr>
            <a:endParaRPr lang="en-US" sz="2800"/>
          </a:p>
          <a:p>
            <a:pPr marL="0" indent="0">
              <a:buNone/>
            </a:pPr>
            <a:endParaRPr lang="en-US"/>
          </a:p>
          <a:p>
            <a:pPr lvl="1">
              <a:spcBef>
                <a:spcPts val="200"/>
              </a:spcBef>
              <a:spcAft>
                <a:spcPts val="200"/>
              </a:spcAft>
            </a:pPr>
            <a:endParaRPr lang="en-US" sz="2000"/>
          </a:p>
        </p:txBody>
      </p:sp>
    </p:spTree>
    <p:extLst>
      <p:ext uri="{BB962C8B-B14F-4D97-AF65-F5344CB8AC3E}">
        <p14:creationId xmlns:p14="http://schemas.microsoft.com/office/powerpoint/2010/main" val="185580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0C9006-9507-AC3E-EEB1-DEDF6C8BF41E}"/>
              </a:ext>
            </a:extLst>
          </p:cNvPr>
          <p:cNvSpPr>
            <a:spLocks noGrp="1"/>
          </p:cNvSpPr>
          <p:nvPr>
            <p:ph type="title"/>
          </p:nvPr>
        </p:nvSpPr>
        <p:spPr>
          <a:xfrm>
            <a:off x="490011" y="306825"/>
            <a:ext cx="10990385" cy="800851"/>
          </a:xfrm>
        </p:spPr>
        <p:txBody>
          <a:bodyPr>
            <a:normAutofit/>
          </a:bodyPr>
          <a:lstStyle/>
          <a:p>
            <a:r>
              <a:rPr lang="en-US" sz="4000"/>
              <a:t>Constructed Response Scoring Guide</a:t>
            </a:r>
          </a:p>
        </p:txBody>
      </p:sp>
      <p:graphicFrame>
        <p:nvGraphicFramePr>
          <p:cNvPr id="8" name="Table 7">
            <a:extLst>
              <a:ext uri="{FF2B5EF4-FFF2-40B4-BE49-F238E27FC236}">
                <a16:creationId xmlns:a16="http://schemas.microsoft.com/office/drawing/2014/main" id="{55FDD013-9CCF-3B82-7661-3630C9C21C2D}"/>
              </a:ext>
            </a:extLst>
          </p:cNvPr>
          <p:cNvGraphicFramePr>
            <a:graphicFrameLocks noGrp="1"/>
          </p:cNvGraphicFramePr>
          <p:nvPr/>
        </p:nvGraphicFramePr>
        <p:xfrm>
          <a:off x="976411" y="1657010"/>
          <a:ext cx="9409535" cy="3199670"/>
        </p:xfrm>
        <a:graphic>
          <a:graphicData uri="http://schemas.openxmlformats.org/drawingml/2006/table">
            <a:tbl>
              <a:tblPr firstRow="1" firstCol="1" bandRow="1">
                <a:tableStyleId>{5C22544A-7EE6-4342-B048-85BDC9FD1C3A}</a:tableStyleId>
              </a:tblPr>
              <a:tblGrid>
                <a:gridCol w="1698550">
                  <a:extLst>
                    <a:ext uri="{9D8B030D-6E8A-4147-A177-3AD203B41FA5}">
                      <a16:colId xmlns:a16="http://schemas.microsoft.com/office/drawing/2014/main" val="2955898741"/>
                    </a:ext>
                  </a:extLst>
                </a:gridCol>
                <a:gridCol w="7710985">
                  <a:extLst>
                    <a:ext uri="{9D8B030D-6E8A-4147-A177-3AD203B41FA5}">
                      <a16:colId xmlns:a16="http://schemas.microsoft.com/office/drawing/2014/main" val="821841340"/>
                    </a:ext>
                  </a:extLst>
                </a:gridCol>
              </a:tblGrid>
              <a:tr h="403801">
                <a:tc>
                  <a:txBody>
                    <a:bodyPr/>
                    <a:lstStyle/>
                    <a:p>
                      <a:pPr marL="0" marR="0" algn="l">
                        <a:lnSpc>
                          <a:spcPct val="115000"/>
                        </a:lnSpc>
                        <a:spcBef>
                          <a:spcPts val="0"/>
                        </a:spcBef>
                        <a:spcAft>
                          <a:spcPts val="0"/>
                        </a:spcAft>
                      </a:pPr>
                      <a:r>
                        <a:rPr lang="en-US" sz="2400">
                          <a:effectLst/>
                        </a:rPr>
                        <a:t>Score Point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tc>
                  <a:txBody>
                    <a:bodyPr/>
                    <a:lstStyle/>
                    <a:p>
                      <a:pPr marL="0" marR="0" algn="l">
                        <a:lnSpc>
                          <a:spcPct val="115000"/>
                        </a:lnSpc>
                        <a:spcBef>
                          <a:spcPts val="0"/>
                        </a:spcBef>
                        <a:spcAft>
                          <a:spcPts val="0"/>
                        </a:spcAft>
                      </a:pPr>
                      <a:r>
                        <a:rPr lang="en-US" sz="2400">
                          <a:effectLst/>
                        </a:rPr>
                        <a:t>Description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73296118"/>
                  </a:ext>
                </a:extLst>
              </a:tr>
              <a:tr h="652101">
                <a:tc>
                  <a:txBody>
                    <a:bodyPr/>
                    <a:lstStyle/>
                    <a:p>
                      <a:pPr marL="0" marR="0" algn="ctr">
                        <a:lnSpc>
                          <a:spcPct val="115000"/>
                        </a:lnSpc>
                        <a:spcBef>
                          <a:spcPts val="0"/>
                        </a:spcBef>
                        <a:spcAft>
                          <a:spcPts val="0"/>
                        </a:spcAft>
                      </a:pPr>
                      <a:r>
                        <a:rPr lang="en-US" sz="35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full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important and specific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99492396"/>
                  </a:ext>
                </a:extLst>
              </a:tr>
              <a:tr h="652101">
                <a:tc>
                  <a:txBody>
                    <a:bodyPr/>
                    <a:lstStyle/>
                    <a:p>
                      <a:pPr marL="0" marR="0" algn="ctr">
                        <a:lnSpc>
                          <a:spcPct val="115000"/>
                        </a:lnSpc>
                        <a:spcBef>
                          <a:spcPts val="0"/>
                        </a:spcBef>
                        <a:spcAft>
                          <a:spcPts val="0"/>
                        </a:spcAft>
                      </a:pPr>
                      <a:r>
                        <a:rPr lang="en-US" sz="35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partial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some important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642365872"/>
                  </a:ext>
                </a:extLst>
              </a:tr>
              <a:tr h="754471">
                <a:tc>
                  <a:txBody>
                    <a:bodyPr/>
                    <a:lstStyle/>
                    <a:p>
                      <a:pPr marL="0" marR="0" algn="ctr">
                        <a:lnSpc>
                          <a:spcPct val="115000"/>
                        </a:lnSpc>
                        <a:spcBef>
                          <a:spcPts val="0"/>
                        </a:spcBef>
                        <a:spcAft>
                          <a:spcPts val="0"/>
                        </a:spcAft>
                      </a:pPr>
                      <a:r>
                        <a:rPr lang="en-US" sz="35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minimal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little or no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1725492442"/>
                  </a:ext>
                </a:extLst>
              </a:tr>
              <a:tr h="652101">
                <a:tc>
                  <a:txBody>
                    <a:bodyPr/>
                    <a:lstStyle/>
                    <a:p>
                      <a:pPr marL="0" marR="0" algn="ctr">
                        <a:lnSpc>
                          <a:spcPct val="115000"/>
                        </a:lnSpc>
                        <a:spcBef>
                          <a:spcPts val="0"/>
                        </a:spcBef>
                        <a:spcAft>
                          <a:spcPts val="0"/>
                        </a:spcAft>
                      </a:pPr>
                      <a:r>
                        <a:rPr lang="en-US" sz="3500">
                          <a:effectLst/>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nchor="ctr"/>
                </a:tc>
                <a:tc>
                  <a:txBody>
                    <a:bodyPr/>
                    <a:lstStyle/>
                    <a:p>
                      <a:pPr marL="342900" marR="0" lvl="0" indent="-342900" algn="l">
                        <a:lnSpc>
                          <a:spcPct val="115000"/>
                        </a:lnSpc>
                        <a:spcBef>
                          <a:spcPts val="0"/>
                        </a:spcBef>
                        <a:spcAft>
                          <a:spcPts val="0"/>
                        </a:spcAft>
                        <a:buFont typeface="Symbol" panose="05050102010706020507" pitchFamily="18" charset="2"/>
                        <a:buChar char=""/>
                      </a:pPr>
                      <a:r>
                        <a:rPr lang="en-US" sz="2000">
                          <a:effectLst/>
                        </a:rPr>
                        <a:t>Demonstrates no understanding of the reading material</a:t>
                      </a:r>
                    </a:p>
                    <a:p>
                      <a:pPr marL="342900" marR="0" lvl="0" indent="-342900" algn="l">
                        <a:lnSpc>
                          <a:spcPct val="115000"/>
                        </a:lnSpc>
                        <a:spcBef>
                          <a:spcPts val="0"/>
                        </a:spcBef>
                        <a:spcAft>
                          <a:spcPts val="0"/>
                        </a:spcAft>
                        <a:buFont typeface="Symbol" panose="05050102010706020507" pitchFamily="18" charset="2"/>
                        <a:buChar char=""/>
                      </a:pPr>
                      <a:r>
                        <a:rPr lang="en-US" sz="2000">
                          <a:effectLst/>
                        </a:rPr>
                        <a:t>Includes insufficient evidence/details for support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09529" marR="109529" marT="0" marB="0"/>
                </a:tc>
                <a:extLst>
                  <a:ext uri="{0D108BD9-81ED-4DB2-BD59-A6C34878D82A}">
                    <a16:rowId xmlns:a16="http://schemas.microsoft.com/office/drawing/2014/main" val="2907179273"/>
                  </a:ext>
                </a:extLst>
              </a:tr>
            </a:tbl>
          </a:graphicData>
        </a:graphic>
      </p:graphicFrame>
      <p:sp>
        <p:nvSpPr>
          <p:cNvPr id="9" name="Rectangle 1">
            <a:extLst>
              <a:ext uri="{FF2B5EF4-FFF2-40B4-BE49-F238E27FC236}">
                <a16:creationId xmlns:a16="http://schemas.microsoft.com/office/drawing/2014/main" id="{7DF86FA9-319C-4EE7-9EB1-10A19D8E9BA5}"/>
              </a:ext>
              <a:ext uri="{C183D7F6-B498-43B3-948B-1728B52AA6E4}">
                <adec:decorative xmlns:adec="http://schemas.microsoft.com/office/drawing/2017/decorative" val="1"/>
              </a:ext>
            </a:extLst>
          </p:cNvPr>
          <p:cNvSpPr>
            <a:spLocks noChangeArrowheads="1"/>
          </p:cNvSpPr>
          <p:nvPr/>
        </p:nvSpPr>
        <p:spPr bwMode="auto">
          <a:xfrm>
            <a:off x="2587483" y="1954827"/>
            <a:ext cx="99957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5E7AEE4F-CB3D-3E81-1A75-8B034D11455C}"/>
              </a:ext>
            </a:extLst>
          </p:cNvPr>
          <p:cNvSpPr txBox="1"/>
          <p:nvPr/>
        </p:nvSpPr>
        <p:spPr>
          <a:xfrm>
            <a:off x="3433011" y="6078542"/>
            <a:ext cx="8528334" cy="369332"/>
          </a:xfrm>
          <a:prstGeom prst="rect">
            <a:avLst/>
          </a:prstGeom>
          <a:noFill/>
        </p:spPr>
        <p:txBody>
          <a:bodyPr wrap="square">
            <a:spAutoFit/>
          </a:bodyPr>
          <a:lstStyle/>
          <a:p>
            <a:r>
              <a:rPr lang="en-US"/>
              <a:t>CR rubric can be found at : </a:t>
            </a:r>
            <a:r>
              <a:rPr lang="en-US">
                <a:hlinkClick r:id="rId3"/>
              </a:rPr>
              <a:t>https://www.doe.mass.edu/mcas/tdd/ela.html?section=other</a:t>
            </a:r>
            <a:r>
              <a:rPr lang="en-US"/>
              <a:t> </a:t>
            </a:r>
          </a:p>
        </p:txBody>
      </p:sp>
    </p:spTree>
    <p:extLst>
      <p:ext uri="{BB962C8B-B14F-4D97-AF65-F5344CB8AC3E}">
        <p14:creationId xmlns:p14="http://schemas.microsoft.com/office/powerpoint/2010/main" val="249649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ADBCF4-D742-F45B-6F78-9481647D7DA4}"/>
              </a:ext>
            </a:extLst>
          </p:cNvPr>
          <p:cNvSpPr txBox="1">
            <a:spLocks noGrp="1"/>
          </p:cNvSpPr>
          <p:nvPr>
            <p:ph type="title" idx="4294967295"/>
          </p:nvPr>
        </p:nvSpPr>
        <p:spPr>
          <a:xfrm>
            <a:off x="528175" y="487069"/>
            <a:ext cx="12005202" cy="10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j-ea"/>
                <a:cs typeface="Arial" panose="020B0604020202020204" pitchFamily="34" charset="0"/>
              </a:rPr>
              <a:t>MCAS Student CR Expectations</a:t>
            </a:r>
          </a:p>
        </p:txBody>
      </p:sp>
      <p:sp>
        <p:nvSpPr>
          <p:cNvPr id="2" name="Content Placeholder 1">
            <a:extLst>
              <a:ext uri="{FF2B5EF4-FFF2-40B4-BE49-F238E27FC236}">
                <a16:creationId xmlns:a16="http://schemas.microsoft.com/office/drawing/2014/main" id="{131901B0-F0E2-AF87-0FBC-1340CD84E901}"/>
              </a:ext>
            </a:extLst>
          </p:cNvPr>
          <p:cNvSpPr txBox="1">
            <a:spLocks/>
          </p:cNvSpPr>
          <p:nvPr/>
        </p:nvSpPr>
        <p:spPr>
          <a:xfrm>
            <a:off x="440497" y="1715437"/>
            <a:ext cx="12005202" cy="48447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Based only on the passage(s) presented</a:t>
            </a:r>
          </a:p>
          <a:p>
            <a:endParaRPr lang="en-US">
              <a:solidFill>
                <a:srgbClr val="000000"/>
              </a:solidFill>
              <a:latin typeface="Arial"/>
              <a:cs typeface="Arial"/>
            </a:endParaRPr>
          </a:p>
          <a:p>
            <a:r>
              <a:rPr lang="en-US">
                <a:solidFill>
                  <a:srgbClr val="000000"/>
                </a:solidFill>
                <a:latin typeface="Arial"/>
                <a:cs typeface="Arial"/>
              </a:rPr>
              <a:t>Outside information does not count towards the student score</a:t>
            </a:r>
          </a:p>
          <a:p>
            <a:endParaRPr lang="en-US"/>
          </a:p>
          <a:p>
            <a:r>
              <a:rPr lang="en-US"/>
              <a:t>Length of CR should be about a paragraph</a:t>
            </a:r>
          </a:p>
        </p:txBody>
      </p:sp>
    </p:spTree>
    <p:extLst>
      <p:ext uri="{BB962C8B-B14F-4D97-AF65-F5344CB8AC3E}">
        <p14:creationId xmlns:p14="http://schemas.microsoft.com/office/powerpoint/2010/main" val="376580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Scoring Overview: Scorer process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393913" cy="4747845"/>
          </a:xfrm>
        </p:spPr>
        <p:txBody>
          <a:bodyPr vert="horz" lIns="91440" tIns="45720" rIns="91440" bIns="45720" rtlCol="0" anchor="t">
            <a:normAutofit/>
          </a:bodyPr>
          <a:lstStyle/>
          <a:p>
            <a:pPr marL="0" indent="0">
              <a:buNone/>
            </a:pPr>
            <a:r>
              <a:rPr lang="en-US"/>
              <a:t>For each MCAS constructed response, scorers:</a:t>
            </a:r>
          </a:p>
          <a:p>
            <a:pPr marL="457200" indent="-457200">
              <a:buFont typeface="Arial" panose="020B0604020202020204" pitchFamily="34" charset="0"/>
              <a:buChar char="•"/>
            </a:pPr>
            <a:r>
              <a:rPr lang="en-US">
                <a:latin typeface="Arial"/>
                <a:cs typeface="Arial"/>
              </a:rPr>
              <a:t>participate in constructed response--specific training </a:t>
            </a:r>
            <a:endParaRPr lang="en-US"/>
          </a:p>
          <a:p>
            <a:pPr marL="457200" indent="-457200">
              <a:buFont typeface="Arial" panose="020B0604020202020204" pitchFamily="34" charset="0"/>
              <a:buChar char="•"/>
            </a:pPr>
            <a:r>
              <a:rPr lang="en-US">
                <a:latin typeface="Arial"/>
                <a:cs typeface="Arial"/>
              </a:rPr>
              <a:t>qualify to score </a:t>
            </a:r>
            <a:r>
              <a:rPr lang="en-US" b="1">
                <a:latin typeface="Arial"/>
                <a:cs typeface="Arial"/>
              </a:rPr>
              <a:t>each</a:t>
            </a:r>
            <a:r>
              <a:rPr lang="en-US">
                <a:latin typeface="Arial"/>
                <a:cs typeface="Arial"/>
              </a:rPr>
              <a:t> question</a:t>
            </a:r>
          </a:p>
          <a:p>
            <a:pPr marL="457200" indent="-457200">
              <a:buFont typeface="Arial" panose="020B0604020202020204" pitchFamily="34" charset="0"/>
              <a:buChar char="•"/>
            </a:pPr>
            <a:r>
              <a:rPr lang="en-US">
                <a:latin typeface="Arial"/>
                <a:cs typeface="Arial"/>
              </a:rPr>
              <a:t>use the passage, question, scoring notes, scoring guide, anchor papers and annotations</a:t>
            </a:r>
            <a:endParaRPr lang="en-US"/>
          </a:p>
          <a:p>
            <a:pPr marL="457200" indent="-457200">
              <a:buFont typeface="Arial" panose="020B0604020202020204" pitchFamily="34" charset="0"/>
              <a:buChar char="•"/>
            </a:pPr>
            <a:r>
              <a:rPr lang="en-US">
                <a:latin typeface="Arial"/>
                <a:cs typeface="Arial"/>
              </a:rPr>
              <a:t>are monitored by measures such as read-behinds and embedded responses to ensure accuracy </a:t>
            </a:r>
            <a:endParaRPr lang="en-US"/>
          </a:p>
          <a:p>
            <a:endParaRPr lang="en-US"/>
          </a:p>
        </p:txBody>
      </p:sp>
    </p:spTree>
    <p:extLst>
      <p:ext uri="{BB962C8B-B14F-4D97-AF65-F5344CB8AC3E}">
        <p14:creationId xmlns:p14="http://schemas.microsoft.com/office/powerpoint/2010/main" val="270793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Today’s Process for Grade 4 CR question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791203"/>
            <a:ext cx="10990385" cy="3275594"/>
          </a:xfrm>
        </p:spPr>
        <p:txBody>
          <a:bodyPr>
            <a:normAutofit/>
          </a:bodyPr>
          <a:lstStyle/>
          <a:p>
            <a:pPr marL="457200" indent="-457200">
              <a:buFont typeface="Wingdings" panose="05000000000000000000" pitchFamily="2" charset="2"/>
              <a:buChar char="ü"/>
            </a:pPr>
            <a:r>
              <a:rPr lang="en-US" altLang="en-US"/>
              <a:t>Review passage, question and direction lines</a:t>
            </a:r>
          </a:p>
          <a:p>
            <a:pPr marL="457200" indent="-457200">
              <a:buFont typeface="Wingdings" panose="05000000000000000000" pitchFamily="2" charset="2"/>
              <a:buChar char="ü"/>
            </a:pPr>
            <a:endParaRPr lang="en-US" altLang="en-US"/>
          </a:p>
          <a:p>
            <a:pPr marL="457200" indent="-457200">
              <a:buFont typeface="Wingdings" panose="05000000000000000000" pitchFamily="2" charset="2"/>
              <a:buChar char="ü"/>
            </a:pPr>
            <a:r>
              <a:rPr lang="en-US" altLang="en-US"/>
              <a:t>Revisit the scoring guide </a:t>
            </a:r>
          </a:p>
          <a:p>
            <a:pPr marL="457200" indent="-457200">
              <a:buFont typeface="Wingdings" panose="05000000000000000000" pitchFamily="2" charset="2"/>
              <a:buChar char="ü"/>
            </a:pPr>
            <a:endParaRPr lang="en-US" altLang="en-US"/>
          </a:p>
          <a:p>
            <a:pPr marL="457200" indent="-457200">
              <a:lnSpc>
                <a:spcPct val="90000"/>
              </a:lnSpc>
              <a:buFont typeface="Wingdings" panose="05000000000000000000" pitchFamily="2" charset="2"/>
              <a:buChar char="ü"/>
            </a:pPr>
            <a:r>
              <a:rPr lang="en-US" altLang="en-US"/>
              <a:t>Read and analyze anchor paper(s) at each score point</a:t>
            </a:r>
            <a:endParaRPr lang="en-US"/>
          </a:p>
        </p:txBody>
      </p:sp>
    </p:spTree>
    <p:extLst>
      <p:ext uri="{BB962C8B-B14F-4D97-AF65-F5344CB8AC3E}">
        <p14:creationId xmlns:p14="http://schemas.microsoft.com/office/powerpoint/2010/main" val="179476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5.4|4|7.2"/>
</p:tagLst>
</file>

<file path=ppt/tags/tag10.xml><?xml version="1.0" encoding="utf-8"?>
<p:tagLst xmlns:a="http://schemas.openxmlformats.org/drawingml/2006/main" xmlns:r="http://schemas.openxmlformats.org/officeDocument/2006/relationships" xmlns:p="http://schemas.openxmlformats.org/presentationml/2006/main">
  <p:tag name="TIMING" val="|3.3"/>
</p:tagLst>
</file>

<file path=ppt/tags/tag11.xml><?xml version="1.0" encoding="utf-8"?>
<p:tagLst xmlns:a="http://schemas.openxmlformats.org/drawingml/2006/main" xmlns:r="http://schemas.openxmlformats.org/officeDocument/2006/relationships" xmlns:p="http://schemas.openxmlformats.org/presentationml/2006/main">
  <p:tag name="TIMING" val="|2.3|15|2.8"/>
</p:tagLst>
</file>

<file path=ppt/tags/tag12.xml><?xml version="1.0" encoding="utf-8"?>
<p:tagLst xmlns:a="http://schemas.openxmlformats.org/drawingml/2006/main" xmlns:r="http://schemas.openxmlformats.org/officeDocument/2006/relationships" xmlns:p="http://schemas.openxmlformats.org/presentationml/2006/main">
  <p:tag name="TIMING" val="|7"/>
</p:tagLst>
</file>

<file path=ppt/tags/tag13.xml><?xml version="1.0" encoding="utf-8"?>
<p:tagLst xmlns:a="http://schemas.openxmlformats.org/drawingml/2006/main" xmlns:r="http://schemas.openxmlformats.org/officeDocument/2006/relationships" xmlns:p="http://schemas.openxmlformats.org/presentationml/2006/main">
  <p:tag name="TIMING" val="|3.7|8.9|3.7"/>
</p:tagLst>
</file>

<file path=ppt/tags/tag2.xml><?xml version="1.0" encoding="utf-8"?>
<p:tagLst xmlns:a="http://schemas.openxmlformats.org/drawingml/2006/main" xmlns:r="http://schemas.openxmlformats.org/officeDocument/2006/relationships" xmlns:p="http://schemas.openxmlformats.org/presentationml/2006/main">
  <p:tag name="TIMING" val="|36.5|8.2|14.2|14.4|7.9"/>
</p:tagLst>
</file>

<file path=ppt/tags/tag3.xml><?xml version="1.0" encoding="utf-8"?>
<p:tagLst xmlns:a="http://schemas.openxmlformats.org/drawingml/2006/main" xmlns:r="http://schemas.openxmlformats.org/officeDocument/2006/relationships" xmlns:p="http://schemas.openxmlformats.org/presentationml/2006/main">
  <p:tag name="TIMING" val="|36|14.2|8.3|6|8.2|6.3"/>
</p:tagLst>
</file>

<file path=ppt/tags/tag4.xml><?xml version="1.0" encoding="utf-8"?>
<p:tagLst xmlns:a="http://schemas.openxmlformats.org/drawingml/2006/main" xmlns:r="http://schemas.openxmlformats.org/officeDocument/2006/relationships" xmlns:p="http://schemas.openxmlformats.org/presentationml/2006/main">
  <p:tag name="TIMING" val="|16.8|10.7"/>
</p:tagLst>
</file>

<file path=ppt/tags/tag5.xml><?xml version="1.0" encoding="utf-8"?>
<p:tagLst xmlns:a="http://schemas.openxmlformats.org/drawingml/2006/main" xmlns:r="http://schemas.openxmlformats.org/officeDocument/2006/relationships" xmlns:p="http://schemas.openxmlformats.org/presentationml/2006/main">
  <p:tag name="TIMING" val="|27.8|10"/>
</p:tagLst>
</file>

<file path=ppt/tags/tag6.xml><?xml version="1.0" encoding="utf-8"?>
<p:tagLst xmlns:a="http://schemas.openxmlformats.org/drawingml/2006/main" xmlns:r="http://schemas.openxmlformats.org/officeDocument/2006/relationships" xmlns:p="http://schemas.openxmlformats.org/presentationml/2006/main">
  <p:tag name="TIMING" val="|24.6|5.3|4.1"/>
</p:tagLst>
</file>

<file path=ppt/tags/tag7.xml><?xml version="1.0" encoding="utf-8"?>
<p:tagLst xmlns:a="http://schemas.openxmlformats.org/drawingml/2006/main" xmlns:r="http://schemas.openxmlformats.org/officeDocument/2006/relationships" xmlns:p="http://schemas.openxmlformats.org/presentationml/2006/main">
  <p:tag name="TIMING" val="|26.6"/>
</p:tagLst>
</file>

<file path=ppt/tags/tag8.xml><?xml version="1.0" encoding="utf-8"?>
<p:tagLst xmlns:a="http://schemas.openxmlformats.org/drawingml/2006/main" xmlns:r="http://schemas.openxmlformats.org/officeDocument/2006/relationships" xmlns:p="http://schemas.openxmlformats.org/presentationml/2006/main">
  <p:tag name="TIMING" val="|8.3|14.8|2.4|2.8"/>
</p:tagLst>
</file>

<file path=ppt/tags/tag9.xml><?xml version="1.0" encoding="utf-8"?>
<p:tagLst xmlns:a="http://schemas.openxmlformats.org/drawingml/2006/main" xmlns:r="http://schemas.openxmlformats.org/officeDocument/2006/relationships" xmlns:p="http://schemas.openxmlformats.org/presentationml/2006/main">
  <p:tag name="TIMING" val="|2.9|22|16.4|1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Krukonis, Amy (DESE)</DisplayName>
        <AccountId>18</AccountId>
        <AccountType/>
      </UserInfo>
      <UserInfo>
        <DisplayName>Bowler, Catherine (DESE)</DisplayName>
        <AccountId>263</AccountId>
        <AccountType/>
      </UserInfo>
      <UserInfo>
        <DisplayName>Carithers, Amy (DESE)</DisplayName>
        <AccountId>211</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b906d55b-a694-4ee1-a926-b6d0b5dbfc30"/>
    <ds:schemaRef ds:uri="fdcd57df-05e8-4749-9cc8-5afe3dcd0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694BB2F-7773-4A1B-A1B3-842E91BBDA6F}"/>
</file>

<file path=docProps/app.xml><?xml version="1.0" encoding="utf-8"?>
<Properties xmlns="http://schemas.openxmlformats.org/officeDocument/2006/extended-properties" xmlns:vt="http://schemas.openxmlformats.org/officeDocument/2006/docPropsVTypes">
  <Template/>
  <TotalTime>0</TotalTime>
  <Words>1305</Words>
  <Application>Microsoft Office PowerPoint</Application>
  <PresentationFormat>Widescreen</PresentationFormat>
  <Paragraphs>230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 MCAS ELA Elementary Session:  Grades 3–4  Constructed Responses</vt:lpstr>
      <vt:lpstr>Today’s agenda</vt:lpstr>
      <vt:lpstr>DESE's Strategic Objectives</vt:lpstr>
      <vt:lpstr>Life Cycle of an English Language Arts (ELA) Item </vt:lpstr>
      <vt:lpstr>Scoring Materials</vt:lpstr>
      <vt:lpstr>Constructed Response Scoring Guide</vt:lpstr>
      <vt:lpstr>MCAS Student CR Expectations</vt:lpstr>
      <vt:lpstr>Scoring Overview: Scorer process</vt:lpstr>
      <vt:lpstr>Today’s Process for Grade 4 CR question</vt:lpstr>
      <vt:lpstr>2022 Grade 4 Released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of Grade 4 CR Question</vt:lpstr>
      <vt:lpstr>Response A         </vt:lpstr>
      <vt:lpstr>Response 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MCAS ELA Resources on DESE Website</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Carithers, Amy (DESE)</cp:lastModifiedBy>
  <cp:revision>20</cp:revision>
  <cp:lastPrinted>2024-02-12T16:50:59Z</cp:lastPrinted>
  <dcterms:created xsi:type="dcterms:W3CDTF">2022-10-11T20:32:22Z</dcterms:created>
  <dcterms:modified xsi:type="dcterms:W3CDTF">2024-04-17T19:37:01Z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r8>4411600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0x010100D75FB14DB3FE6C4CA721D3340365D5E8</vt:lpwstr>
  </property>
</Properties>
</file>